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78" r:id="rId6"/>
    <p:sldId id="277" r:id="rId7"/>
    <p:sldId id="276"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82" r:id="rId23"/>
    <p:sldId id="279" r:id="rId24"/>
    <p:sldId id="280" r:id="rId25"/>
    <p:sldId id="281" r:id="rId26"/>
    <p:sldId id="283" r:id="rId27"/>
    <p:sldId id="284" r:id="rId28"/>
    <p:sldId id="285" r:id="rId29"/>
    <p:sldId id="273"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7080F69-787E-4E0D-844E-AA7BEEC24C1B}" type="datetimeFigureOut">
              <a:rPr lang="tr-TR" smtClean="0"/>
              <a:t>31.08.2023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3C9B13-127D-49EB-A53B-2BD96BB13593}" type="slidenum">
              <a:rPr lang="tr-TR" smtClean="0"/>
              <a:t>‹#›</a:t>
            </a:fld>
            <a:endParaRPr lang="tr-TR"/>
          </a:p>
        </p:txBody>
      </p:sp>
    </p:spTree>
    <p:extLst>
      <p:ext uri="{BB962C8B-B14F-4D97-AF65-F5344CB8AC3E}">
        <p14:creationId xmlns:p14="http://schemas.microsoft.com/office/powerpoint/2010/main" val="1690413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080F69-787E-4E0D-844E-AA7BEEC24C1B}" type="datetimeFigureOut">
              <a:rPr lang="tr-TR" smtClean="0"/>
              <a:t>31.08.2023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3C9B13-127D-49EB-A53B-2BD96BB13593}" type="slidenum">
              <a:rPr lang="tr-TR" smtClean="0"/>
              <a:t>‹#›</a:t>
            </a:fld>
            <a:endParaRPr lang="tr-TR"/>
          </a:p>
        </p:txBody>
      </p:sp>
    </p:spTree>
    <p:extLst>
      <p:ext uri="{BB962C8B-B14F-4D97-AF65-F5344CB8AC3E}">
        <p14:creationId xmlns:p14="http://schemas.microsoft.com/office/powerpoint/2010/main" val="690476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080F69-787E-4E0D-844E-AA7BEEC24C1B}" type="datetimeFigureOut">
              <a:rPr lang="tr-TR" smtClean="0"/>
              <a:t>31.08.2023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3C9B13-127D-49EB-A53B-2BD96BB13593}" type="slidenum">
              <a:rPr lang="tr-TR" smtClean="0"/>
              <a:t>‹#›</a:t>
            </a:fld>
            <a:endParaRPr lang="tr-TR"/>
          </a:p>
        </p:txBody>
      </p:sp>
    </p:spTree>
    <p:extLst>
      <p:ext uri="{BB962C8B-B14F-4D97-AF65-F5344CB8AC3E}">
        <p14:creationId xmlns:p14="http://schemas.microsoft.com/office/powerpoint/2010/main" val="224110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080F69-787E-4E0D-844E-AA7BEEC24C1B}" type="datetimeFigureOut">
              <a:rPr lang="tr-TR" smtClean="0"/>
              <a:t>31.08.2023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3C9B13-127D-49EB-A53B-2BD96BB13593}" type="slidenum">
              <a:rPr lang="tr-TR" smtClean="0"/>
              <a:t>‹#›</a:t>
            </a:fld>
            <a:endParaRPr lang="tr-TR"/>
          </a:p>
        </p:txBody>
      </p:sp>
    </p:spTree>
    <p:extLst>
      <p:ext uri="{BB962C8B-B14F-4D97-AF65-F5344CB8AC3E}">
        <p14:creationId xmlns:p14="http://schemas.microsoft.com/office/powerpoint/2010/main" val="342371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7080F69-787E-4E0D-844E-AA7BEEC24C1B}" type="datetimeFigureOut">
              <a:rPr lang="tr-TR" smtClean="0"/>
              <a:t>31.08.2023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3C9B13-127D-49EB-A53B-2BD96BB13593}" type="slidenum">
              <a:rPr lang="tr-TR" smtClean="0"/>
              <a:t>‹#›</a:t>
            </a:fld>
            <a:endParaRPr lang="tr-TR"/>
          </a:p>
        </p:txBody>
      </p:sp>
    </p:spTree>
    <p:extLst>
      <p:ext uri="{BB962C8B-B14F-4D97-AF65-F5344CB8AC3E}">
        <p14:creationId xmlns:p14="http://schemas.microsoft.com/office/powerpoint/2010/main" val="1072131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7080F69-787E-4E0D-844E-AA7BEEC24C1B}" type="datetimeFigureOut">
              <a:rPr lang="tr-TR" smtClean="0"/>
              <a:t>31.08.2023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3C9B13-127D-49EB-A53B-2BD96BB13593}" type="slidenum">
              <a:rPr lang="tr-TR" smtClean="0"/>
              <a:t>‹#›</a:t>
            </a:fld>
            <a:endParaRPr lang="tr-TR"/>
          </a:p>
        </p:txBody>
      </p:sp>
    </p:spTree>
    <p:extLst>
      <p:ext uri="{BB962C8B-B14F-4D97-AF65-F5344CB8AC3E}">
        <p14:creationId xmlns:p14="http://schemas.microsoft.com/office/powerpoint/2010/main" val="1147742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7080F69-787E-4E0D-844E-AA7BEEC24C1B}" type="datetimeFigureOut">
              <a:rPr lang="tr-TR" smtClean="0"/>
              <a:t>31.08.2023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3C9B13-127D-49EB-A53B-2BD96BB13593}" type="slidenum">
              <a:rPr lang="tr-TR" smtClean="0"/>
              <a:t>‹#›</a:t>
            </a:fld>
            <a:endParaRPr lang="tr-TR"/>
          </a:p>
        </p:txBody>
      </p:sp>
    </p:spTree>
    <p:extLst>
      <p:ext uri="{BB962C8B-B14F-4D97-AF65-F5344CB8AC3E}">
        <p14:creationId xmlns:p14="http://schemas.microsoft.com/office/powerpoint/2010/main" val="363929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7080F69-787E-4E0D-844E-AA7BEEC24C1B}" type="datetimeFigureOut">
              <a:rPr lang="tr-TR" smtClean="0"/>
              <a:t>31.08.2023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3C9B13-127D-49EB-A53B-2BD96BB13593}" type="slidenum">
              <a:rPr lang="tr-TR" smtClean="0"/>
              <a:t>‹#›</a:t>
            </a:fld>
            <a:endParaRPr lang="tr-TR"/>
          </a:p>
        </p:txBody>
      </p:sp>
    </p:spTree>
    <p:extLst>
      <p:ext uri="{BB962C8B-B14F-4D97-AF65-F5344CB8AC3E}">
        <p14:creationId xmlns:p14="http://schemas.microsoft.com/office/powerpoint/2010/main" val="1241096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7080F69-787E-4E0D-844E-AA7BEEC24C1B}" type="datetimeFigureOut">
              <a:rPr lang="tr-TR" smtClean="0"/>
              <a:t>31.08.2023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43C9B13-127D-49EB-A53B-2BD96BB13593}" type="slidenum">
              <a:rPr lang="tr-TR" smtClean="0"/>
              <a:t>‹#›</a:t>
            </a:fld>
            <a:endParaRPr lang="tr-TR"/>
          </a:p>
        </p:txBody>
      </p:sp>
    </p:spTree>
    <p:extLst>
      <p:ext uri="{BB962C8B-B14F-4D97-AF65-F5344CB8AC3E}">
        <p14:creationId xmlns:p14="http://schemas.microsoft.com/office/powerpoint/2010/main" val="402865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7080F69-787E-4E0D-844E-AA7BEEC24C1B}" type="datetimeFigureOut">
              <a:rPr lang="tr-TR" smtClean="0"/>
              <a:t>31.08.2023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3C9B13-127D-49EB-A53B-2BD96BB13593}" type="slidenum">
              <a:rPr lang="tr-TR" smtClean="0"/>
              <a:t>‹#›</a:t>
            </a:fld>
            <a:endParaRPr lang="tr-TR"/>
          </a:p>
        </p:txBody>
      </p:sp>
    </p:spTree>
    <p:extLst>
      <p:ext uri="{BB962C8B-B14F-4D97-AF65-F5344CB8AC3E}">
        <p14:creationId xmlns:p14="http://schemas.microsoft.com/office/powerpoint/2010/main" val="1309090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7080F69-787E-4E0D-844E-AA7BEEC24C1B}" type="datetimeFigureOut">
              <a:rPr lang="tr-TR" smtClean="0"/>
              <a:t>31.08.2023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3C9B13-127D-49EB-A53B-2BD96BB13593}" type="slidenum">
              <a:rPr lang="tr-TR" smtClean="0"/>
              <a:t>‹#›</a:t>
            </a:fld>
            <a:endParaRPr lang="tr-TR"/>
          </a:p>
        </p:txBody>
      </p:sp>
    </p:spTree>
    <p:extLst>
      <p:ext uri="{BB962C8B-B14F-4D97-AF65-F5344CB8AC3E}">
        <p14:creationId xmlns:p14="http://schemas.microsoft.com/office/powerpoint/2010/main" val="30390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80F69-787E-4E0D-844E-AA7BEEC24C1B}" type="datetimeFigureOut">
              <a:rPr lang="tr-TR" smtClean="0"/>
              <a:t>31.08.2023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3C9B13-127D-49EB-A53B-2BD96BB13593}" type="slidenum">
              <a:rPr lang="tr-TR" smtClean="0"/>
              <a:t>‹#›</a:t>
            </a:fld>
            <a:endParaRPr lang="tr-TR"/>
          </a:p>
        </p:txBody>
      </p:sp>
    </p:spTree>
    <p:extLst>
      <p:ext uri="{BB962C8B-B14F-4D97-AF65-F5344CB8AC3E}">
        <p14:creationId xmlns:p14="http://schemas.microsoft.com/office/powerpoint/2010/main" val="220328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19.jp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ocplayer.biz.tr/19011651-Cocuklara-sinir-koyma.html" TargetMode="External"/><Relationship Id="rId2" Type="http://schemas.openxmlformats.org/officeDocument/2006/relationships/hyperlink" Target="https://www.hiwellapp.com/blog/cocuguma-nasil-sinir-koyarim" TargetMode="External"/><Relationship Id="rId1" Type="http://schemas.openxmlformats.org/officeDocument/2006/relationships/slideLayout" Target="../slideLayouts/slideLayout2.xml"/><Relationship Id="rId4" Type="http://schemas.openxmlformats.org/officeDocument/2006/relationships/hyperlink" Target="https://docplayer.biz.tr/14094134-Rehberlik-ve-psikolojik-danismanlik-birimi-aile-bulteni-sinirlar-ve-disiplin.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58325"/>
            <a:ext cx="9144000" cy="1970874"/>
          </a:xfrm>
          <a:solidFill>
            <a:srgbClr val="FFFF00"/>
          </a:solidFill>
        </p:spPr>
        <p:txBody>
          <a:bodyPr/>
          <a:lstStyle/>
          <a:p>
            <a:r>
              <a:rPr lang="tr-TR" dirty="0" smtClean="0"/>
              <a:t>ÇOCUK EĞİTİMİNDE SINIR KOYMA</a:t>
            </a:r>
            <a:endParaRPr lang="tr-TR" dirty="0"/>
          </a:p>
        </p:txBody>
      </p:sp>
      <p:sp>
        <p:nvSpPr>
          <p:cNvPr id="3" name="Alt Başlık 2"/>
          <p:cNvSpPr>
            <a:spLocks noGrp="1"/>
          </p:cNvSpPr>
          <p:nvPr>
            <p:ph type="subTitle" idx="1"/>
          </p:nvPr>
        </p:nvSpPr>
        <p:spPr>
          <a:xfrm>
            <a:off x="1524000" y="3629199"/>
            <a:ext cx="9144000" cy="1655762"/>
          </a:xfrm>
        </p:spPr>
        <p:txBody>
          <a:bodyPr/>
          <a:lstStyle/>
          <a:p>
            <a:r>
              <a:rPr lang="tr-TR" b="1" smtClean="0"/>
              <a:t>Hazırlayan  : Yasemin </a:t>
            </a:r>
            <a:r>
              <a:rPr lang="tr-TR" b="1" dirty="0" smtClean="0"/>
              <a:t>KARADENİZ</a:t>
            </a:r>
            <a:endParaRPr lang="tr-TR" b="1"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448" y="4044816"/>
            <a:ext cx="5365103" cy="2682543"/>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74780" y="156275"/>
            <a:ext cx="1658325" cy="1658325"/>
          </a:xfrm>
          <a:prstGeom prst="rect">
            <a:avLst/>
          </a:prstGeom>
        </p:spPr>
      </p:pic>
    </p:spTree>
    <p:extLst>
      <p:ext uri="{BB962C8B-B14F-4D97-AF65-F5344CB8AC3E}">
        <p14:creationId xmlns:p14="http://schemas.microsoft.com/office/powerpoint/2010/main" val="209089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fontScale="90000"/>
          </a:bodyPr>
          <a:lstStyle/>
          <a:p>
            <a:r>
              <a:rPr lang="tr-TR" dirty="0" smtClean="0"/>
              <a:t/>
            </a:r>
            <a:br>
              <a:rPr lang="tr-TR" dirty="0" smtClean="0"/>
            </a:br>
            <a:r>
              <a:rPr lang="tr-TR" dirty="0" smtClean="0"/>
              <a:t>                    </a:t>
            </a:r>
            <a:r>
              <a:rPr lang="tr-TR" b="1" dirty="0" smtClean="0"/>
              <a:t>Sınır Koyarken Tutarlı Olun</a:t>
            </a:r>
            <a:r>
              <a:rPr lang="tr-TR" dirty="0" smtClean="0"/>
              <a:t/>
            </a:r>
            <a:br>
              <a:rPr lang="tr-TR" dirty="0" smtClean="0"/>
            </a:br>
            <a:endParaRPr lang="tr-TR" dirty="0"/>
          </a:p>
        </p:txBody>
      </p:sp>
      <p:sp>
        <p:nvSpPr>
          <p:cNvPr id="3" name="İçerik Yer Tutucusu 2"/>
          <p:cNvSpPr>
            <a:spLocks noGrp="1"/>
          </p:cNvSpPr>
          <p:nvPr>
            <p:ph idx="1"/>
          </p:nvPr>
        </p:nvSpPr>
        <p:spPr/>
        <p:txBody>
          <a:bodyPr/>
          <a:lstStyle/>
          <a:p>
            <a:endParaRPr lang="tr-TR" dirty="0" smtClean="0"/>
          </a:p>
          <a:p>
            <a:r>
              <a:rPr lang="tr-TR" dirty="0" smtClean="0"/>
              <a:t>Açıkça </a:t>
            </a:r>
            <a:r>
              <a:rPr lang="tr-TR" dirty="0"/>
              <a:t>belirttiğiniz sınırlar, çocukların sınırlara yönelik denemesi karşısında sarsılmamalıdır. Çocuğun sınırları öğrenmesi ve geleceğe yönelik sınırlar hakkında oluşacak beklentiler için tutarlılık önem arz etmektedir </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0740" y="4114417"/>
            <a:ext cx="4924890" cy="2416479"/>
          </a:xfrm>
          <a:prstGeom prst="rect">
            <a:avLst/>
          </a:prstGeom>
        </p:spPr>
      </p:pic>
    </p:spTree>
    <p:extLst>
      <p:ext uri="{BB962C8B-B14F-4D97-AF65-F5344CB8AC3E}">
        <p14:creationId xmlns:p14="http://schemas.microsoft.com/office/powerpoint/2010/main" val="3690372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fontScale="90000"/>
          </a:bodyPr>
          <a:lstStyle/>
          <a:p>
            <a:r>
              <a:rPr lang="tr-TR" b="1" dirty="0" smtClean="0"/>
              <a:t/>
            </a:r>
            <a:br>
              <a:rPr lang="tr-TR" b="1" dirty="0" smtClean="0"/>
            </a:br>
            <a:r>
              <a:rPr lang="tr-TR" b="1" dirty="0" smtClean="0"/>
              <a:t>                       Mükemmeliyetçi Beklentiler </a:t>
            </a:r>
            <a:br>
              <a:rPr lang="tr-TR" b="1" dirty="0" smtClean="0"/>
            </a:br>
            <a:r>
              <a:rPr lang="tr-TR" b="1" dirty="0"/>
              <a:t> </a:t>
            </a:r>
            <a:r>
              <a:rPr lang="tr-TR" b="1" dirty="0" smtClean="0"/>
              <a:t>                              İçinde Olmayın</a:t>
            </a:r>
            <a:br>
              <a:rPr lang="tr-TR" b="1" dirty="0" smtClean="0"/>
            </a:br>
            <a:endParaRPr lang="tr-TR" b="1" dirty="0"/>
          </a:p>
        </p:txBody>
      </p:sp>
      <p:sp>
        <p:nvSpPr>
          <p:cNvPr id="3" name="İçerik Yer Tutucusu 2"/>
          <p:cNvSpPr>
            <a:spLocks noGrp="1"/>
          </p:cNvSpPr>
          <p:nvPr>
            <p:ph idx="1"/>
          </p:nvPr>
        </p:nvSpPr>
        <p:spPr/>
        <p:txBody>
          <a:bodyPr/>
          <a:lstStyle/>
          <a:p>
            <a:endParaRPr lang="tr-TR" dirty="0" smtClean="0"/>
          </a:p>
          <a:p>
            <a:endParaRPr lang="tr-TR" dirty="0"/>
          </a:p>
          <a:p>
            <a:pPr algn="just"/>
            <a:r>
              <a:rPr lang="tr-TR" dirty="0" smtClean="0"/>
              <a:t>Çocuğunuza </a:t>
            </a:r>
            <a:r>
              <a:rPr lang="tr-TR" dirty="0"/>
              <a:t>koyduğunuz kuralların/ sınırların harfi harfine yerine getirilmesini beklemeyin. İş yerinizde veya eşinizle koyduğunuz kurallara yetişkin olarak siz de uyum sağlayamıyor ve durumsal değişkenlerin sizi getirdiği konumda sapmalar yaşıyorsunuz. Sınırları yeni keşfetmekte olan çocuğunuz için de mükemmeliyetçi sınır beklentileri içinde olmaktansa yapabildiklerini destekleyebilirsiniz</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3509015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fontScale="90000"/>
          </a:bodyPr>
          <a:lstStyle/>
          <a:p>
            <a:r>
              <a:rPr lang="tr-TR" dirty="0" smtClean="0"/>
              <a:t/>
            </a:r>
            <a:br>
              <a:rPr lang="tr-TR" dirty="0" smtClean="0"/>
            </a:br>
            <a:r>
              <a:rPr lang="tr-TR" dirty="0" smtClean="0"/>
              <a:t>                           </a:t>
            </a:r>
            <a:r>
              <a:rPr lang="tr-TR" b="1" dirty="0" smtClean="0"/>
              <a:t>Etkili İletişim Kurun</a:t>
            </a:r>
            <a:r>
              <a:rPr lang="tr-TR" dirty="0" smtClean="0"/>
              <a:t/>
            </a:r>
            <a:br>
              <a:rPr lang="tr-TR" dirty="0" smtClean="0"/>
            </a:br>
            <a:endParaRPr lang="tr-TR" dirty="0"/>
          </a:p>
        </p:txBody>
      </p:sp>
      <p:sp>
        <p:nvSpPr>
          <p:cNvPr id="3" name="İçerik Yer Tutucusu 2"/>
          <p:cNvSpPr>
            <a:spLocks noGrp="1"/>
          </p:cNvSpPr>
          <p:nvPr>
            <p:ph idx="1"/>
          </p:nvPr>
        </p:nvSpPr>
        <p:spPr/>
        <p:txBody>
          <a:bodyPr/>
          <a:lstStyle/>
          <a:p>
            <a:endParaRPr lang="tr-TR" dirty="0" smtClean="0"/>
          </a:p>
          <a:p>
            <a:endParaRPr lang="tr-TR" dirty="0"/>
          </a:p>
          <a:p>
            <a:pPr algn="just"/>
            <a:r>
              <a:rPr lang="tr-TR" dirty="0" smtClean="0"/>
              <a:t>Çocuklarınıza </a:t>
            </a:r>
            <a:r>
              <a:rPr lang="tr-TR" dirty="0"/>
              <a:t>sınır koymanın yolu onlarla iletişim kurmaktan geçer. Siz sınırlarınızı koruyarak onlarla iletişim kurarsanız saygılı bir şekilde beklenti ve ihtiyaçlarını ifade etmeleri, yani sınırlarını korumaları konusunda onlara rol model oluşturabilirsiniz</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0424" y="4757737"/>
            <a:ext cx="4106657" cy="1810331"/>
          </a:xfrm>
          <a:prstGeom prst="rect">
            <a:avLst/>
          </a:prstGeom>
        </p:spPr>
      </p:pic>
    </p:spTree>
    <p:extLst>
      <p:ext uri="{BB962C8B-B14F-4D97-AF65-F5344CB8AC3E}">
        <p14:creationId xmlns:p14="http://schemas.microsoft.com/office/powerpoint/2010/main" val="3410198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fontScale="90000"/>
          </a:bodyPr>
          <a:lstStyle/>
          <a:p>
            <a:r>
              <a:rPr lang="tr-TR" dirty="0" smtClean="0"/>
              <a:t/>
            </a:r>
            <a:br>
              <a:rPr lang="tr-TR" dirty="0" smtClean="0"/>
            </a:br>
            <a:r>
              <a:rPr lang="tr-TR" dirty="0" smtClean="0"/>
              <a:t>             </a:t>
            </a:r>
            <a:r>
              <a:rPr lang="tr-TR" b="1" dirty="0" smtClean="0"/>
              <a:t>Empati Kurmaya Yönelik Çalışmalar Yapın</a:t>
            </a:r>
            <a:br>
              <a:rPr lang="tr-TR" b="1" dirty="0" smtClean="0"/>
            </a:br>
            <a:endParaRPr lang="tr-TR" b="1" dirty="0"/>
          </a:p>
        </p:txBody>
      </p:sp>
      <p:sp>
        <p:nvSpPr>
          <p:cNvPr id="3" name="İçerik Yer Tutucusu 2"/>
          <p:cNvSpPr>
            <a:spLocks noGrp="1"/>
          </p:cNvSpPr>
          <p:nvPr>
            <p:ph idx="1"/>
          </p:nvPr>
        </p:nvSpPr>
        <p:spPr/>
        <p:txBody>
          <a:bodyPr/>
          <a:lstStyle/>
          <a:p>
            <a:endParaRPr lang="tr-TR" dirty="0" smtClean="0"/>
          </a:p>
          <a:p>
            <a:endParaRPr lang="tr-TR" dirty="0"/>
          </a:p>
          <a:p>
            <a:pPr algn="just"/>
            <a:r>
              <a:rPr lang="tr-TR" dirty="0" smtClean="0"/>
              <a:t>Çocuklarınıza </a:t>
            </a:r>
            <a:r>
              <a:rPr lang="tr-TR" dirty="0"/>
              <a:t>kendi arkadaş çevresinde ya da sizinle sınırlar konusunda bir durum yaşadığında/ bir başkasının sınırlarını ihlal ettiğinde karşı tarafın ne hissettiğini sorabilirsiniz ya da kendi sınırları ihlal edildiğinde neler hissettiğini sizinle paylaşmasını isteyebilirsiniz. Böylelikle olumsuz duyguları deneyimlemek ve olumsuz duygulara sebep olmak hakkında çocuğunuzun daha fazla düşünmesine yardımcı olabilirsiniz</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27459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fontScale="90000"/>
          </a:bodyPr>
          <a:lstStyle/>
          <a:p>
            <a:r>
              <a:rPr lang="tr-TR" b="1" dirty="0" smtClean="0"/>
              <a:t/>
            </a:r>
            <a:br>
              <a:rPr lang="tr-TR" b="1" dirty="0" smtClean="0"/>
            </a:br>
            <a:r>
              <a:rPr lang="tr-TR" b="1" dirty="0" smtClean="0"/>
              <a:t>              Sınırların Karşılıklı Olduğunu Vurgulayın</a:t>
            </a:r>
            <a:br>
              <a:rPr lang="tr-TR" b="1" dirty="0" smtClean="0"/>
            </a:br>
            <a:endParaRPr lang="tr-TR" b="1" dirty="0"/>
          </a:p>
        </p:txBody>
      </p:sp>
      <p:sp>
        <p:nvSpPr>
          <p:cNvPr id="3" name="İçerik Yer Tutucusu 2"/>
          <p:cNvSpPr>
            <a:spLocks noGrp="1"/>
          </p:cNvSpPr>
          <p:nvPr>
            <p:ph idx="1"/>
          </p:nvPr>
        </p:nvSpPr>
        <p:spPr/>
        <p:txBody>
          <a:bodyPr/>
          <a:lstStyle/>
          <a:p>
            <a:endParaRPr lang="tr-TR" dirty="0" smtClean="0"/>
          </a:p>
          <a:p>
            <a:r>
              <a:rPr lang="tr-TR" dirty="0" smtClean="0"/>
              <a:t>Sınırlar</a:t>
            </a:r>
            <a:r>
              <a:rPr lang="tr-TR" dirty="0"/>
              <a:t>, yalnızca çocuğunuzu engellemek için koyulmuş kurallar dizisi değildir. Hem çocuğunuzun hem de sizin sınırlarınızı koruyarak fizyolojik ve psikolojik ihtiyaçlarınızın daha kolay farkına varacaksınız.</a:t>
            </a:r>
          </a:p>
          <a:p>
            <a:r>
              <a:rPr lang="tr-TR" dirty="0"/>
              <a:t>Aynı zamanda sınırları korumak farklı roller ve bağlamlarda duygu, düşünce ve davranışlarınızı düzenlemenizi kolaylaştıracaktır</a:t>
            </a:r>
            <a:r>
              <a:rPr lang="tr-TR" baseline="30000" dirty="0"/>
              <a:t>5</a:t>
            </a:r>
            <a:r>
              <a:rPr lang="tr-TR" dirty="0"/>
              <a:t>. Çocuğunuza sınır koyarken sınırların karşılıklı olduğunu vurgulamak, daha kolay uyum sağlaması için faydalı olabilir.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122984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fontScale="90000"/>
          </a:bodyPr>
          <a:lstStyle/>
          <a:p>
            <a:r>
              <a:rPr lang="tr-TR" b="1" dirty="0" smtClean="0"/>
              <a:t/>
            </a:r>
            <a:br>
              <a:rPr lang="tr-TR" b="1" dirty="0" smtClean="0"/>
            </a:br>
            <a:r>
              <a:rPr lang="tr-TR" b="1" dirty="0" smtClean="0"/>
              <a:t>               </a:t>
            </a:r>
            <a:r>
              <a:rPr lang="tr-TR" b="1" dirty="0" smtClean="0"/>
              <a:t>     Çocuklarınıza </a:t>
            </a:r>
            <a:r>
              <a:rPr lang="tr-TR" b="1" dirty="0" smtClean="0"/>
              <a:t>Model Olun</a:t>
            </a:r>
            <a:br>
              <a:rPr lang="tr-TR" b="1" dirty="0" smtClean="0"/>
            </a:br>
            <a:endParaRPr lang="tr-TR" b="1" dirty="0"/>
          </a:p>
        </p:txBody>
      </p:sp>
      <p:sp>
        <p:nvSpPr>
          <p:cNvPr id="3" name="İçerik Yer Tutucusu 2"/>
          <p:cNvSpPr>
            <a:spLocks noGrp="1"/>
          </p:cNvSpPr>
          <p:nvPr>
            <p:ph idx="1"/>
          </p:nvPr>
        </p:nvSpPr>
        <p:spPr/>
        <p:txBody>
          <a:bodyPr/>
          <a:lstStyle/>
          <a:p>
            <a:endParaRPr lang="tr-TR" dirty="0" smtClean="0"/>
          </a:p>
          <a:p>
            <a:endParaRPr lang="tr-TR" dirty="0"/>
          </a:p>
          <a:p>
            <a:pPr algn="just"/>
            <a:r>
              <a:rPr lang="tr-TR" dirty="0" smtClean="0"/>
              <a:t>Çocuklar </a:t>
            </a:r>
            <a:r>
              <a:rPr lang="tr-TR" dirty="0"/>
              <a:t>dünyaya geldiklerinde ilk sosyal çevreleri aileleridir. Dolayısıyla ailede gördükleri davranışları model alarak öğrenmeye oldukça yatkındırlar. Siz de sınır koymak ve sınırlarınızı korumak konusunda örnek olacak şekilde davrandığınızda çocuğunuza sınır koymanız ve koyulan sınırları korumasına yardımcı olmanız daha kolay ve işlevsel olacaktır.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1419621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fontScale="90000"/>
          </a:bodyPr>
          <a:lstStyle/>
          <a:p>
            <a:r>
              <a:rPr lang="tr-TR" b="1" dirty="0" smtClean="0"/>
              <a:t/>
            </a:r>
            <a:br>
              <a:rPr lang="tr-TR" b="1" dirty="0" smtClean="0"/>
            </a:br>
            <a:r>
              <a:rPr lang="tr-TR" b="1" dirty="0" smtClean="0"/>
              <a:t>                                       Sonuç</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pPr algn="just"/>
            <a:r>
              <a:rPr lang="tr-TR" dirty="0" smtClean="0"/>
              <a:t>Ebeveyn </a:t>
            </a:r>
            <a:r>
              <a:rPr lang="tr-TR" dirty="0"/>
              <a:t>ve çocuk arasındaki yakın ilişkinin en önemli getirilerinden biri sınırlardır ve sınırları koymak, korumak, sınırların aşılmasını engellemek ve var olan sınırlara uyum sağlamak oldukça zorlu süreçleri de beraberinde getirmektedir. Ancak bu zorlu süreçler hem ebeveyn hem de çocuk açısından birçok beceri ve olumlu deneyimlerle sonuçlanması muhtemel bir yolculuktur.</a:t>
            </a:r>
          </a:p>
          <a:p>
            <a:pPr algn="just"/>
            <a:r>
              <a:rPr lang="tr-TR" dirty="0"/>
              <a:t>Çocuğunuzla yaşadığınız sınır koyma sorunlarını aşmakta zorlanıyorsanız veya bu dönemin yarattığı sıkıntılarla başa çıkmakta sıkıntı yaşıyorsanız online terapiyle destek alarak süreci kolaylaştırmak için adım atabilirsiniz.</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4631" y="508787"/>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3898102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lstStyle/>
          <a:p>
            <a:r>
              <a:rPr lang="tr-TR" b="1" dirty="0" smtClean="0"/>
              <a:t>                                Disiplin</a:t>
            </a:r>
            <a:endParaRPr lang="tr-TR" b="1" dirty="0"/>
          </a:p>
        </p:txBody>
      </p:sp>
      <p:sp>
        <p:nvSpPr>
          <p:cNvPr id="3" name="İçerik Yer Tutucusu 2"/>
          <p:cNvSpPr>
            <a:spLocks noGrp="1"/>
          </p:cNvSpPr>
          <p:nvPr>
            <p:ph idx="1"/>
          </p:nvPr>
        </p:nvSpPr>
        <p:spPr/>
        <p:txBody>
          <a:bodyPr/>
          <a:lstStyle/>
          <a:p>
            <a:pPr algn="just"/>
            <a:r>
              <a:rPr lang="tr-TR" dirty="0" smtClean="0"/>
              <a:t>Disiplin ceza değildir. Çocuğa onu gözeten biri olmadığı durumlarda da doğru davranmayı öğretmektir. Aksi takdirde çocuk yanında bir yetişkin varken istenildiği biçimde davranır, yalnızken yine yanlış davranışta </a:t>
            </a:r>
            <a:r>
              <a:rPr lang="tr-TR" dirty="0" err="1" smtClean="0"/>
              <a:t>bulunur.Çocuk</a:t>
            </a:r>
            <a:r>
              <a:rPr lang="tr-TR" dirty="0" smtClean="0"/>
              <a:t> kendi kendini frenleyebilmeli, kontrol edebilmelidir. Zamanla, gerektiğinde otokontrolünü kullanmayı </a:t>
            </a:r>
            <a:r>
              <a:rPr lang="tr-TR" dirty="0" err="1" smtClean="0"/>
              <a:t>öğrenebilmelidir.Çocuğun</a:t>
            </a:r>
            <a:r>
              <a:rPr lang="tr-TR" dirty="0" smtClean="0"/>
              <a:t>, cezalandırılmaktan  korktuğu için değil, yanlış olduğunu anladığı için istenmeyen davranışı yapmamasını </a:t>
            </a:r>
            <a:r>
              <a:rPr lang="tr-TR" dirty="0" err="1" smtClean="0"/>
              <a:t>sağlamalıyız.Bağırarak</a:t>
            </a:r>
            <a:r>
              <a:rPr lang="tr-TR" dirty="0" smtClean="0"/>
              <a:t>, korkutarak, aşağılayarak, alay ederek değil, öğrenci ile konuşup yaptığının yanlış olduğunu anlamasına yardımcı olarak sağlanabilir. </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9073" y="508787"/>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2834630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a:bodyPr>
          <a:lstStyle/>
          <a:p>
            <a:r>
              <a:rPr lang="tr-TR" sz="800" dirty="0" smtClean="0"/>
              <a:t>.</a:t>
            </a:r>
            <a:endParaRPr lang="tr-TR" sz="800" dirty="0"/>
          </a:p>
        </p:txBody>
      </p:sp>
      <p:pic>
        <p:nvPicPr>
          <p:cNvPr id="4" name="İçerik Yer Tutucusu 3"/>
          <p:cNvPicPr>
            <a:picLocks noGrp="1" noChangeAspect="1"/>
          </p:cNvPicPr>
          <p:nvPr>
            <p:ph idx="1"/>
          </p:nvPr>
        </p:nvPicPr>
        <p:blipFill>
          <a:blip r:embed="rId2"/>
          <a:stretch>
            <a:fillRect/>
          </a:stretch>
        </p:blipFill>
        <p:spPr>
          <a:xfrm>
            <a:off x="2664427" y="1825625"/>
            <a:ext cx="6863145" cy="43513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7620" y="365124"/>
            <a:ext cx="1325563" cy="1325563"/>
          </a:xfrm>
          <a:prstGeom prst="rect">
            <a:avLst/>
          </a:prstGeom>
        </p:spPr>
      </p:pic>
      <p:pic>
        <p:nvPicPr>
          <p:cNvPr id="6" name="Resi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227107"/>
            <a:ext cx="3324225" cy="3228975"/>
          </a:xfrm>
          <a:prstGeom prst="rect">
            <a:avLst/>
          </a:prstGeom>
        </p:spPr>
      </p:pic>
    </p:spTree>
    <p:extLst>
      <p:ext uri="{BB962C8B-B14F-4D97-AF65-F5344CB8AC3E}">
        <p14:creationId xmlns:p14="http://schemas.microsoft.com/office/powerpoint/2010/main" val="2370348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lstStyle/>
          <a:p>
            <a:r>
              <a:rPr lang="tr-TR" b="1" dirty="0" smtClean="0"/>
              <a:t>                      Baskıcı Yöntem</a:t>
            </a:r>
            <a:endParaRPr lang="tr-TR" b="1" dirty="0"/>
          </a:p>
        </p:txBody>
      </p:sp>
      <p:sp>
        <p:nvSpPr>
          <p:cNvPr id="3" name="İçerik Yer Tutucusu 2"/>
          <p:cNvSpPr>
            <a:spLocks noGrp="1"/>
          </p:cNvSpPr>
          <p:nvPr>
            <p:ph idx="1"/>
          </p:nvPr>
        </p:nvSpPr>
        <p:spPr/>
        <p:txBody>
          <a:bodyPr/>
          <a:lstStyle/>
          <a:p>
            <a:endParaRPr lang="tr-TR" dirty="0" smtClean="0"/>
          </a:p>
          <a:p>
            <a:endParaRPr lang="tr-TR" dirty="0"/>
          </a:p>
          <a:p>
            <a:pPr algn="just"/>
            <a:r>
              <a:rPr lang="tr-TR" dirty="0" smtClean="0"/>
              <a:t>Bu yöntemde aileler çocuklarına kendi yöntemlerini dayatırlar. Çatışmayı güç kullanarak kazanırlar. Kaybeden taraf çocuk olur. Dolayısıyla istenmeyen davranışın engellenmesi kalıcı olmaz.</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386866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a:bodyPr>
          <a:lstStyle/>
          <a:p>
            <a:r>
              <a:rPr lang="tr-TR" b="1" dirty="0" smtClean="0"/>
              <a:t>                     DOĞRUSU NEDİR?</a:t>
            </a:r>
            <a:endParaRPr lang="tr-TR" b="1"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endParaRPr lang="tr-TR" dirty="0" smtClean="0"/>
          </a:p>
          <a:p>
            <a:pPr marL="0" indent="0">
              <a:buNone/>
            </a:pPr>
            <a:r>
              <a:rPr lang="tr-TR" dirty="0"/>
              <a:t> </a:t>
            </a:r>
            <a:r>
              <a:rPr lang="tr-TR" dirty="0" smtClean="0"/>
              <a:t>    Eğitiminde </a:t>
            </a:r>
            <a:r>
              <a:rPr lang="tr-TR" dirty="0"/>
              <a:t>doğru olan çocuğunuza her istediğini istediği anda yapma hakkı </a:t>
            </a:r>
            <a:r>
              <a:rPr lang="tr-TR" dirty="0" smtClean="0"/>
              <a:t> sunmak </a:t>
            </a:r>
            <a:r>
              <a:rPr lang="tr-TR" dirty="0"/>
              <a:t>mı, yoksa sınırlarını çizip bu sınırlar içinde özgürce davranmasına izin </a:t>
            </a:r>
            <a:r>
              <a:rPr lang="tr-TR" dirty="0" smtClean="0"/>
              <a:t> vermek </a:t>
            </a:r>
            <a:r>
              <a:rPr lang="tr-TR" dirty="0"/>
              <a:t>midir</a:t>
            </a:r>
            <a:r>
              <a:rPr lang="tr-TR" dirty="0" smtClean="0"/>
              <a:t>?</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5402" y="5583271"/>
            <a:ext cx="2988398" cy="593692"/>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6491" y="4203716"/>
            <a:ext cx="3673664" cy="2252839"/>
          </a:xfrm>
          <a:prstGeom prst="rect">
            <a:avLst/>
          </a:prstGeom>
        </p:spPr>
      </p:pic>
    </p:spTree>
    <p:extLst>
      <p:ext uri="{BB962C8B-B14F-4D97-AF65-F5344CB8AC3E}">
        <p14:creationId xmlns:p14="http://schemas.microsoft.com/office/powerpoint/2010/main" val="2048892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lstStyle/>
          <a:p>
            <a:r>
              <a:rPr lang="tr-TR" b="1" dirty="0" smtClean="0"/>
              <a:t>                Tavizci Yöntem</a:t>
            </a:r>
            <a:endParaRPr lang="tr-TR" b="1" dirty="0"/>
          </a:p>
        </p:txBody>
      </p:sp>
      <p:sp>
        <p:nvSpPr>
          <p:cNvPr id="3" name="İçerik Yer Tutucusu 2"/>
          <p:cNvSpPr>
            <a:spLocks noGrp="1"/>
          </p:cNvSpPr>
          <p:nvPr>
            <p:ph idx="1"/>
          </p:nvPr>
        </p:nvSpPr>
        <p:spPr/>
        <p:txBody>
          <a:bodyPr/>
          <a:lstStyle/>
          <a:p>
            <a:endParaRPr lang="tr-TR" dirty="0" smtClean="0"/>
          </a:p>
          <a:p>
            <a:pPr algn="just"/>
            <a:r>
              <a:rPr lang="tr-TR" dirty="0" smtClean="0"/>
              <a:t>Bu yöntemde, çatışma çıktığı durumlarda aileler çocuğun ısrarları karşısında pes eder. Çocuğun dediği olur. Aile bu olayla birlikte aslında otoritesini de kaybeder. Çocukta davranış değişikliği sağlanamaz. Aile kaybeder, çocuk kazanır. Baskıcı veya Tavizci Yöntemler Sonrasında;</a:t>
            </a:r>
          </a:p>
          <a:p>
            <a:pPr algn="just"/>
            <a:r>
              <a:rPr lang="tr-TR" dirty="0" smtClean="0"/>
              <a:t>Çocukta sorumluluk duygusu ve iç denetim gelişmez. Çocuk bağımlı ya da isyankar olur. </a:t>
            </a:r>
          </a:p>
          <a:p>
            <a:pPr algn="just"/>
            <a:r>
              <a:rPr lang="tr-TR" dirty="0" smtClean="0"/>
              <a:t>Kaybeden taraf, kazanana karşı nefret duyguları besler. </a:t>
            </a:r>
          </a:p>
          <a:p>
            <a:pPr algn="just"/>
            <a:r>
              <a:rPr lang="tr-TR" dirty="0" smtClean="0"/>
              <a:t>Güç, karşı gücü doğurur.</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983028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lstStyle/>
          <a:p>
            <a:r>
              <a:rPr lang="tr-TR" b="1" dirty="0" smtClean="0"/>
              <a:t>             Kaybeden Yok / Anlaşma Yöntemi</a:t>
            </a:r>
            <a:endParaRPr lang="tr-TR" b="1" dirty="0"/>
          </a:p>
        </p:txBody>
      </p:sp>
      <p:sp>
        <p:nvSpPr>
          <p:cNvPr id="3" name="İçerik Yer Tutucusu 2"/>
          <p:cNvSpPr>
            <a:spLocks noGrp="1"/>
          </p:cNvSpPr>
          <p:nvPr>
            <p:ph idx="1"/>
          </p:nvPr>
        </p:nvSpPr>
        <p:spPr/>
        <p:txBody>
          <a:bodyPr/>
          <a:lstStyle/>
          <a:p>
            <a:pPr algn="just"/>
            <a:endParaRPr lang="tr-TR" dirty="0" smtClean="0"/>
          </a:p>
          <a:p>
            <a:pPr algn="just"/>
            <a:r>
              <a:rPr lang="tr-TR" dirty="0" smtClean="0"/>
              <a:t>Bu yöntemde çatışma çıktığında her iki tarafın da ihtiyaçlarına saygı duyulur. Her iki taraf için de kabul edilebilir bir çözüm bulunur, kaybeden taraf olmaz. Anlaşma yöntemi sayesinde, çocukta iç denetim ve sorumluluk duygusu gelişir. Çocuk katkısı olduğu için çözüme uymaya isteklidir. Ayrıca bu yöntem güç kullanımını yok eder. Sevgi ve saygıyı geliştirir.</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286600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3999" y="1511662"/>
            <a:ext cx="9144000" cy="2387600"/>
          </a:xfrm>
          <a:solidFill>
            <a:srgbClr val="FFFF00"/>
          </a:solidFill>
        </p:spPr>
        <p:txBody>
          <a:bodyPr/>
          <a:lstStyle/>
          <a:p>
            <a:r>
              <a:rPr lang="tr-TR" dirty="0" smtClean="0"/>
              <a:t>KAYBEDEN YOK YÖNTEMİNİ NASIL UYGULAYABİLİRİZ?</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123" y="852213"/>
            <a:ext cx="1318897" cy="1318897"/>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pic>
        <p:nvPicPr>
          <p:cNvPr id="3" name="Resi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1295" y="4151476"/>
            <a:ext cx="3603906" cy="2394290"/>
          </a:xfrm>
          <a:prstGeom prst="rect">
            <a:avLst/>
          </a:prstGeom>
        </p:spPr>
      </p:pic>
    </p:spTree>
    <p:extLst>
      <p:ext uri="{BB962C8B-B14F-4D97-AF65-F5344CB8AC3E}">
        <p14:creationId xmlns:p14="http://schemas.microsoft.com/office/powerpoint/2010/main" val="1256113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lstStyle/>
          <a:p>
            <a:r>
              <a:rPr lang="tr-TR" b="1" dirty="0" smtClean="0"/>
              <a:t>             1. Basamak: Sorunu Tanımlama</a:t>
            </a:r>
            <a:endParaRPr lang="tr-TR" b="1" dirty="0"/>
          </a:p>
        </p:txBody>
      </p:sp>
      <p:sp>
        <p:nvSpPr>
          <p:cNvPr id="3" name="İçerik Yer Tutucusu 2"/>
          <p:cNvSpPr>
            <a:spLocks noGrp="1"/>
          </p:cNvSpPr>
          <p:nvPr>
            <p:ph idx="1"/>
          </p:nvPr>
        </p:nvSpPr>
        <p:spPr/>
        <p:txBody>
          <a:bodyPr/>
          <a:lstStyle/>
          <a:p>
            <a:endParaRPr lang="tr-TR" dirty="0"/>
          </a:p>
          <a:p>
            <a:pPr algn="just"/>
            <a:r>
              <a:rPr lang="tr-TR" dirty="0" smtClean="0"/>
              <a:t>Hem çocuğunuzun hem de sizin uygun olduğunuz bir zamanı belirleyin.</a:t>
            </a:r>
          </a:p>
          <a:p>
            <a:pPr algn="just"/>
            <a:r>
              <a:rPr lang="tr-TR" dirty="0" smtClean="0"/>
              <a:t>Sizi dinlemeye hazır olduğunda, rahatsız olduğunuz konuyu onunla açıkça paylaşın.</a:t>
            </a:r>
          </a:p>
          <a:p>
            <a:pPr algn="just"/>
            <a:r>
              <a:rPr lang="tr-TR" dirty="0" smtClean="0"/>
              <a:t>Ben dili kullanmaya özen gösterin. Suçlayıcı ifadelerden kaçının.</a:t>
            </a:r>
          </a:p>
          <a:p>
            <a:pPr algn="just"/>
            <a:r>
              <a:rPr lang="tr-TR" dirty="0" smtClean="0"/>
              <a:t>Bu soruna birlikte çözüm bulmak istediğinizi belirtin</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661250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lstStyle/>
          <a:p>
            <a:r>
              <a:rPr lang="tr-TR" b="1" dirty="0" smtClean="0"/>
              <a:t>             2. Basamak: Çözüm Üretme</a:t>
            </a:r>
            <a:endParaRPr lang="tr-TR" b="1" dirty="0"/>
          </a:p>
        </p:txBody>
      </p:sp>
      <p:sp>
        <p:nvSpPr>
          <p:cNvPr id="3" name="İçerik Yer Tutucusu 2"/>
          <p:cNvSpPr>
            <a:spLocks noGrp="1"/>
          </p:cNvSpPr>
          <p:nvPr>
            <p:ph idx="1"/>
          </p:nvPr>
        </p:nvSpPr>
        <p:spPr/>
        <p:txBody>
          <a:bodyPr/>
          <a:lstStyle/>
          <a:p>
            <a:pPr marL="0" indent="0" algn="just">
              <a:buNone/>
            </a:pPr>
            <a:endParaRPr lang="tr-TR" dirty="0" smtClean="0"/>
          </a:p>
          <a:p>
            <a:pPr algn="just"/>
            <a:r>
              <a:rPr lang="tr-TR" dirty="0" smtClean="0"/>
              <a:t>Çocuk ile birlikte çözümler üretmeye çalışın. Öncelikle onun çözümlerini alın.</a:t>
            </a:r>
          </a:p>
          <a:p>
            <a:pPr marL="0" indent="0" algn="just">
              <a:buNone/>
            </a:pPr>
            <a:r>
              <a:rPr lang="tr-TR" dirty="0" smtClean="0"/>
              <a:t>•Hiçbir öneriyi küçümsemeyin, yargılamayın.</a:t>
            </a:r>
          </a:p>
          <a:p>
            <a:pPr marL="0" indent="0" algn="just">
              <a:buNone/>
            </a:pPr>
            <a:r>
              <a:rPr lang="tr-TR" dirty="0" smtClean="0"/>
              <a:t>•Olabildiğince çok sayıda çözüm üretmeye çalışın.</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597160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a:bodyPr>
          <a:lstStyle/>
          <a:p>
            <a:r>
              <a:rPr lang="tr-TR" b="1" dirty="0" smtClean="0"/>
              <a:t>                3. Basamak: Çözüm Önerilerini           </a:t>
            </a:r>
            <a:br>
              <a:rPr lang="tr-TR" b="1" dirty="0" smtClean="0"/>
            </a:br>
            <a:r>
              <a:rPr lang="tr-TR" b="1" dirty="0" smtClean="0"/>
              <a:t>                          Değerlendirme</a:t>
            </a:r>
            <a:endParaRPr lang="tr-TR" b="1" dirty="0"/>
          </a:p>
        </p:txBody>
      </p:sp>
      <p:sp>
        <p:nvSpPr>
          <p:cNvPr id="3" name="İçerik Yer Tutucusu 2"/>
          <p:cNvSpPr>
            <a:spLocks noGrp="1"/>
          </p:cNvSpPr>
          <p:nvPr>
            <p:ph idx="1"/>
          </p:nvPr>
        </p:nvSpPr>
        <p:spPr/>
        <p:txBody>
          <a:bodyPr/>
          <a:lstStyle/>
          <a:p>
            <a:endParaRPr lang="tr-TR" dirty="0"/>
          </a:p>
          <a:p>
            <a:endParaRPr lang="tr-TR" dirty="0" smtClean="0"/>
          </a:p>
          <a:p>
            <a:r>
              <a:rPr lang="tr-TR" dirty="0" smtClean="0"/>
              <a:t>Hem çocuk hem de sizin için uygun olmayan önerileri birlikte eleyin.</a:t>
            </a:r>
          </a:p>
          <a:p>
            <a:r>
              <a:rPr lang="tr-TR" dirty="0" smtClean="0"/>
              <a:t>Duygu ve düşüncelerinizi ifade ederken dürüst olun.</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663928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a:bodyPr>
          <a:lstStyle/>
          <a:p>
            <a:r>
              <a:rPr lang="tr-TR" b="1" dirty="0" smtClean="0"/>
              <a:t>               4. Basamak: En İyi Çözümde      </a:t>
            </a:r>
            <a:br>
              <a:rPr lang="tr-TR" b="1" dirty="0" smtClean="0"/>
            </a:br>
            <a:r>
              <a:rPr lang="tr-TR" b="1" dirty="0" smtClean="0"/>
              <a:t>                    Anlaşmaya Varma</a:t>
            </a:r>
            <a:endParaRPr lang="tr-TR" b="1" dirty="0"/>
          </a:p>
        </p:txBody>
      </p:sp>
      <p:sp>
        <p:nvSpPr>
          <p:cNvPr id="3" name="İçerik Yer Tutucusu 2"/>
          <p:cNvSpPr>
            <a:spLocks noGrp="1"/>
          </p:cNvSpPr>
          <p:nvPr>
            <p:ph idx="1"/>
          </p:nvPr>
        </p:nvSpPr>
        <p:spPr/>
        <p:txBody>
          <a:bodyPr/>
          <a:lstStyle/>
          <a:p>
            <a:endParaRPr lang="tr-TR" dirty="0"/>
          </a:p>
          <a:p>
            <a:endParaRPr lang="tr-TR" dirty="0" smtClean="0"/>
          </a:p>
          <a:p>
            <a:r>
              <a:rPr lang="tr-TR" dirty="0" smtClean="0"/>
              <a:t>İlk üç basamak doğru izlendiyse, en iyi çözüm kendiliğinden ortaya çıkacaktır.</a:t>
            </a:r>
          </a:p>
          <a:p>
            <a:r>
              <a:rPr lang="tr-TR" dirty="0" smtClean="0"/>
              <a:t>Bir çözümde anlaşmaya vardıktan sonra, çocuğun çözümle ilgili duygu ve düşüncelerini öğrenmeye çalışın.</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2809953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Autofit/>
          </a:bodyPr>
          <a:lstStyle/>
          <a:p>
            <a:r>
              <a:rPr lang="tr-TR" b="1" dirty="0" smtClean="0"/>
              <a:t/>
            </a:r>
            <a:br>
              <a:rPr lang="tr-TR" b="1" dirty="0" smtClean="0"/>
            </a:br>
            <a:r>
              <a:rPr lang="tr-TR" b="1" dirty="0" smtClean="0"/>
              <a:t>                 5.Basamak: Çözümün İşe Yarayıp </a:t>
            </a:r>
            <a:br>
              <a:rPr lang="tr-TR" b="1" dirty="0" smtClean="0"/>
            </a:br>
            <a:r>
              <a:rPr lang="tr-TR" b="1" dirty="0" smtClean="0"/>
              <a:t>                    Yaramadığını Değerlendirme</a:t>
            </a:r>
            <a:br>
              <a:rPr lang="tr-TR" b="1" dirty="0" smtClean="0"/>
            </a:br>
            <a:endParaRPr lang="tr-TR" b="1" dirty="0"/>
          </a:p>
        </p:txBody>
      </p:sp>
      <p:sp>
        <p:nvSpPr>
          <p:cNvPr id="3" name="İçerik Yer Tutucusu 2"/>
          <p:cNvSpPr>
            <a:spLocks noGrp="1"/>
          </p:cNvSpPr>
          <p:nvPr>
            <p:ph idx="1"/>
          </p:nvPr>
        </p:nvSpPr>
        <p:spPr/>
        <p:txBody>
          <a:bodyPr>
            <a:normAutofit/>
          </a:bodyPr>
          <a:lstStyle/>
          <a:p>
            <a:pPr marL="0" indent="0">
              <a:buNone/>
            </a:pPr>
            <a:endParaRPr lang="tr-TR" dirty="0"/>
          </a:p>
          <a:p>
            <a:pPr marL="0" indent="0" algn="just">
              <a:buNone/>
            </a:pPr>
            <a:r>
              <a:rPr lang="tr-TR" dirty="0"/>
              <a:t>Bu yöntemle, alınan kararların hepsi iyi sonuçlanmayabilir. Bu nedenle </a:t>
            </a:r>
          </a:p>
          <a:p>
            <a:pPr marL="0" indent="0" algn="just">
              <a:buNone/>
            </a:pPr>
            <a:r>
              <a:rPr lang="tr-TR" dirty="0"/>
              <a:t>uygulamadan her iki tarafın da memnun olup olmadığı arar ara kontrol</a:t>
            </a:r>
          </a:p>
          <a:p>
            <a:pPr marL="0" indent="0" algn="just">
              <a:buNone/>
            </a:pPr>
            <a:r>
              <a:rPr lang="tr-TR" dirty="0"/>
              <a:t>edilmelidir</a:t>
            </a:r>
            <a:r>
              <a:rPr lang="tr-TR" dirty="0" smtClean="0"/>
              <a:t>.</a:t>
            </a:r>
            <a:endParaRPr lang="tr-TR" dirty="0"/>
          </a:p>
          <a:p>
            <a:pPr marL="0" indent="0" algn="just">
              <a:buNone/>
            </a:pPr>
            <a:r>
              <a:rPr lang="tr-TR" dirty="0"/>
              <a:t>Bazen alınan kararda değişiklik yapılması gerekebilir</a:t>
            </a:r>
            <a:r>
              <a:rPr lang="tr-TR" dirty="0" smtClean="0"/>
              <a:t>.</a:t>
            </a:r>
            <a:endParaRPr lang="tr-TR" dirty="0"/>
          </a:p>
          <a:p>
            <a:pPr marL="0" indent="0" algn="just">
              <a:buNone/>
            </a:pPr>
            <a:r>
              <a:rPr lang="tr-TR" dirty="0"/>
              <a:t>Sorunların çözümünde her zaman bu 5 basamağın hepsine birden gerek </a:t>
            </a:r>
          </a:p>
          <a:p>
            <a:pPr marL="0" indent="0" algn="just">
              <a:buNone/>
            </a:pPr>
            <a:r>
              <a:rPr lang="tr-TR" dirty="0"/>
              <a:t>duyulmayabilir.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290520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06171"/>
            <a:ext cx="10515600" cy="1683944"/>
          </a:xfrm>
          <a:solidFill>
            <a:srgbClr val="FFFF00"/>
          </a:solidFill>
        </p:spPr>
        <p:txBody>
          <a:bodyPr/>
          <a:lstStyle/>
          <a:p>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r>
              <a:rPr lang="tr-TR" dirty="0"/>
              <a:t> </a:t>
            </a:r>
            <a:r>
              <a:rPr lang="tr-TR" dirty="0" smtClean="0"/>
              <a:t>                                      Teşekkür ederiz…………..</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50091" y="1369699"/>
            <a:ext cx="2040831" cy="2040831"/>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682" y="5305330"/>
            <a:ext cx="6265752" cy="1107022"/>
          </a:xfrm>
          <a:prstGeom prst="rect">
            <a:avLst/>
          </a:prstGeom>
        </p:spPr>
      </p:pic>
    </p:spTree>
    <p:extLst>
      <p:ext uri="{BB962C8B-B14F-4D97-AF65-F5344CB8AC3E}">
        <p14:creationId xmlns:p14="http://schemas.microsoft.com/office/powerpoint/2010/main" val="4255483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lstStyle/>
          <a:p>
            <a:r>
              <a:rPr lang="tr-TR" dirty="0" smtClean="0"/>
              <a:t>Kaynakça</a:t>
            </a:r>
            <a:endParaRPr lang="tr-TR" dirty="0"/>
          </a:p>
        </p:txBody>
      </p:sp>
      <p:sp>
        <p:nvSpPr>
          <p:cNvPr id="3" name="İçerik Yer Tutucusu 2"/>
          <p:cNvSpPr>
            <a:spLocks noGrp="1"/>
          </p:cNvSpPr>
          <p:nvPr>
            <p:ph idx="1"/>
          </p:nvPr>
        </p:nvSpPr>
        <p:spPr/>
        <p:txBody>
          <a:bodyPr/>
          <a:lstStyle/>
          <a:p>
            <a:endParaRPr lang="tr-TR" dirty="0" smtClean="0">
              <a:hlinkClick r:id="rId2"/>
            </a:endParaRPr>
          </a:p>
          <a:p>
            <a:r>
              <a:rPr lang="tr-TR" dirty="0" smtClean="0">
                <a:hlinkClick r:id="rId2"/>
              </a:rPr>
              <a:t>Çocuklara Sınır Koymak | </a:t>
            </a:r>
            <a:r>
              <a:rPr lang="tr-TR" dirty="0" err="1" smtClean="0">
                <a:hlinkClick r:id="rId2"/>
              </a:rPr>
              <a:t>Hiwell</a:t>
            </a:r>
            <a:r>
              <a:rPr lang="tr-TR" dirty="0" smtClean="0">
                <a:hlinkClick r:id="rId2"/>
              </a:rPr>
              <a:t> (hiwellapp.com)</a:t>
            </a:r>
            <a:endParaRPr lang="tr-TR" dirty="0" smtClean="0"/>
          </a:p>
          <a:p>
            <a:endParaRPr lang="tr-TR" dirty="0" smtClean="0">
              <a:hlinkClick r:id="rId3"/>
            </a:endParaRPr>
          </a:p>
          <a:p>
            <a:r>
              <a:rPr lang="tr-TR" dirty="0" smtClean="0">
                <a:hlinkClick r:id="rId3"/>
              </a:rPr>
              <a:t>https://docplayer.biz.tr/19011651-Cocuklara-sinir-koyma.html</a:t>
            </a:r>
            <a:endParaRPr lang="tr-TR" dirty="0" smtClean="0"/>
          </a:p>
          <a:p>
            <a:endParaRPr lang="tr-TR" dirty="0" smtClean="0">
              <a:hlinkClick r:id="rId4"/>
            </a:endParaRPr>
          </a:p>
          <a:p>
            <a:r>
              <a:rPr lang="tr-TR" dirty="0" smtClean="0">
                <a:hlinkClick r:id="rId4"/>
              </a:rPr>
              <a:t>Rehberlik ve Psikolojik Danışmanlık Birimi Aile Bülteni SINIRLAR VE DİSİPLİN - PDF </a:t>
            </a:r>
            <a:r>
              <a:rPr lang="tr-TR" dirty="0" err="1" smtClean="0">
                <a:hlinkClick r:id="rId4"/>
              </a:rPr>
              <a:t>Free</a:t>
            </a:r>
            <a:r>
              <a:rPr lang="tr-TR" dirty="0" smtClean="0">
                <a:hlinkClick r:id="rId4"/>
              </a:rPr>
              <a:t> </a:t>
            </a:r>
            <a:r>
              <a:rPr lang="tr-TR" dirty="0" err="1" smtClean="0">
                <a:hlinkClick r:id="rId4"/>
              </a:rPr>
              <a:t>Download</a:t>
            </a:r>
            <a:r>
              <a:rPr lang="tr-TR" dirty="0" smtClean="0">
                <a:hlinkClick r:id="rId4"/>
              </a:rPr>
              <a:t> (docplayer.biz.tr)</a:t>
            </a:r>
            <a:endParaRPr lang="tr-TR" dirty="0" smtClean="0"/>
          </a:p>
          <a:p>
            <a:endParaRPr lang="tr-TR" dirty="0"/>
          </a:p>
        </p:txBody>
      </p:sp>
    </p:spTree>
    <p:extLst>
      <p:ext uri="{BB962C8B-B14F-4D97-AF65-F5344CB8AC3E}">
        <p14:creationId xmlns:p14="http://schemas.microsoft.com/office/powerpoint/2010/main" val="1322507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fontScale="90000"/>
          </a:bodyPr>
          <a:lstStyle/>
          <a:p>
            <a:r>
              <a:rPr lang="tr-TR" dirty="0" smtClean="0"/>
              <a:t/>
            </a:r>
            <a:br>
              <a:rPr lang="tr-TR" dirty="0" smtClean="0"/>
            </a:br>
            <a:r>
              <a:rPr lang="tr-TR" dirty="0" smtClean="0"/>
              <a:t>                </a:t>
            </a:r>
            <a:r>
              <a:rPr lang="tr-TR" sz="4900" b="1" dirty="0" smtClean="0"/>
              <a:t>SINIR KAVRAMI</a:t>
            </a:r>
            <a:r>
              <a:rPr lang="tr-TR" dirty="0" smtClean="0"/>
              <a:t/>
            </a:r>
            <a:br>
              <a:rPr lang="tr-TR" dirty="0" smtClean="0"/>
            </a:br>
            <a:endParaRPr lang="tr-TR" dirty="0"/>
          </a:p>
        </p:txBody>
      </p:sp>
      <p:sp>
        <p:nvSpPr>
          <p:cNvPr id="3" name="İçerik Yer Tutucusu 2"/>
          <p:cNvSpPr>
            <a:spLocks noGrp="1"/>
          </p:cNvSpPr>
          <p:nvPr>
            <p:ph idx="1"/>
          </p:nvPr>
        </p:nvSpPr>
        <p:spPr>
          <a:xfrm>
            <a:off x="427703" y="1869870"/>
            <a:ext cx="11400503" cy="4351338"/>
          </a:xfrm>
        </p:spPr>
        <p:txBody>
          <a:bodyPr>
            <a:normAutofit/>
          </a:bodyPr>
          <a:lstStyle/>
          <a:p>
            <a:pPr marL="0" indent="0">
              <a:buNone/>
            </a:pPr>
            <a:r>
              <a:rPr lang="tr-TR" dirty="0" smtClean="0"/>
              <a:t>       </a:t>
            </a:r>
          </a:p>
          <a:p>
            <a:pPr marL="0" indent="0" algn="just">
              <a:buNone/>
            </a:pPr>
            <a:r>
              <a:rPr lang="tr-TR" dirty="0"/>
              <a:t> </a:t>
            </a:r>
            <a:r>
              <a:rPr lang="tr-TR" dirty="0" smtClean="0"/>
              <a:t>       Sınır; kısıtlama, engelleme değil, düzenli bir yaşam sistemi yaratmaktır. </a:t>
            </a:r>
          </a:p>
          <a:p>
            <a:pPr marL="0" indent="0" algn="just">
              <a:buNone/>
            </a:pPr>
            <a:r>
              <a:rPr lang="tr-TR" dirty="0" smtClean="0"/>
              <a:t>Onayladığımız davranışları tanımlar. Çocuğun sosyal çevre içindeki “durma </a:t>
            </a:r>
          </a:p>
          <a:p>
            <a:pPr marL="0" indent="0" algn="just">
              <a:buNone/>
            </a:pPr>
            <a:r>
              <a:rPr lang="tr-TR" dirty="0" smtClean="0"/>
              <a:t>noktasının” oluşmaya başlamasıdır.</a:t>
            </a:r>
          </a:p>
          <a:p>
            <a:pPr marL="0" indent="0" algn="just">
              <a:buNone/>
            </a:pPr>
            <a:r>
              <a:rPr lang="tr-TR" dirty="0" smtClean="0"/>
              <a:t> </a:t>
            </a:r>
          </a:p>
          <a:p>
            <a:pPr marL="0" indent="0" algn="just">
              <a:buNone/>
            </a:pPr>
            <a:r>
              <a:rPr lang="tr-TR" dirty="0"/>
              <a:t> </a:t>
            </a:r>
            <a:r>
              <a:rPr lang="tr-TR" dirty="0" smtClean="0"/>
              <a:t>      Çocuğun kendisini </a:t>
            </a:r>
            <a:r>
              <a:rPr lang="tr-TR" b="1" dirty="0" smtClean="0"/>
              <a:t>emniyette hissederek </a:t>
            </a:r>
            <a:r>
              <a:rPr lang="tr-TR" dirty="0" smtClean="0"/>
              <a:t>hareket edebileceği alanı belirleyen  yardımcı ve yol gösterici işaretleri çocuğa sunmaktır.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2396" y="5813173"/>
            <a:ext cx="2955810" cy="587217"/>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3095625" y="5448298"/>
            <a:ext cx="4141516" cy="1197827"/>
          </a:xfrm>
          <a:prstGeom prst="rect">
            <a:avLst/>
          </a:prstGeom>
        </p:spPr>
      </p:pic>
    </p:spTree>
    <p:extLst>
      <p:ext uri="{BB962C8B-B14F-4D97-AF65-F5344CB8AC3E}">
        <p14:creationId xmlns:p14="http://schemas.microsoft.com/office/powerpoint/2010/main" val="2307156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fontScale="90000"/>
          </a:bodyPr>
          <a:lstStyle/>
          <a:p>
            <a:r>
              <a:rPr lang="tr-TR" sz="4900" b="1" dirty="0" smtClean="0"/>
              <a:t/>
            </a:r>
            <a:br>
              <a:rPr lang="tr-TR" sz="4900" b="1" dirty="0" smtClean="0"/>
            </a:br>
            <a:r>
              <a:rPr lang="tr-TR" sz="4900" b="1" dirty="0" smtClean="0"/>
              <a:t>              SINIRLARA NEDEN İHTİYAÇ DUYARIZ?</a:t>
            </a:r>
            <a:r>
              <a:rPr lang="tr-TR" b="1" dirty="0"/>
              <a:t/>
            </a:r>
            <a:br>
              <a:rPr lang="tr-TR" b="1" dirty="0"/>
            </a:br>
            <a:endParaRPr lang="tr-TR" b="1" dirty="0"/>
          </a:p>
        </p:txBody>
      </p:sp>
      <p:sp>
        <p:nvSpPr>
          <p:cNvPr id="3" name="İçerik Yer Tutucusu 2"/>
          <p:cNvSpPr>
            <a:spLocks noGrp="1"/>
          </p:cNvSpPr>
          <p:nvPr>
            <p:ph idx="1"/>
          </p:nvPr>
        </p:nvSpPr>
        <p:spPr/>
        <p:txBody>
          <a:bodyPr/>
          <a:lstStyle/>
          <a:p>
            <a:pPr marL="0" indent="0" algn="just">
              <a:buNone/>
            </a:pPr>
            <a:r>
              <a:rPr lang="tr-TR" dirty="0"/>
              <a:t>Tıpkı ülkeleri fiziksel olarak ayıran sınırlar gibi insan ilişkilerinde de soyut ve somut sınırlar mevcuttur. Sınırlar, arkadaşlarınız ve aileniz ile ilişkilerinizi düzenlemenize ve kendinizi korumanıza yardımcı olur. Bir ebeveyn olarak çocuğunuza koyduğunuz sınırları, onun güvenliği ve gelişimi için neleri yapıp neleri yapamayacağını ona öğreten çizgiler olarak düşünebilirsiniz.</a:t>
            </a:r>
            <a:endParaRPr lang="tr-TR" dirty="0" smtClean="0"/>
          </a:p>
          <a:p>
            <a:pPr marL="0" indent="0" algn="just">
              <a:buNone/>
            </a:pPr>
            <a:r>
              <a:rPr lang="tr-TR" dirty="0" smtClean="0"/>
              <a:t>Çok </a:t>
            </a:r>
            <a:r>
              <a:rPr lang="tr-TR" dirty="0"/>
              <a:t>küçük yaşlardan itibaren, çocuklar sürekli olarak denemeler ve keşifler </a:t>
            </a:r>
            <a:r>
              <a:rPr lang="tr-TR" dirty="0" smtClean="0"/>
              <a:t>yapmakta</a:t>
            </a:r>
            <a:r>
              <a:rPr lang="tr-TR" dirty="0"/>
              <a:t>, dünyayı ve onun nasıl işlediğine dair bilgiler toplamakta, araştırma </a:t>
            </a:r>
            <a:r>
              <a:rPr lang="tr-TR" dirty="0" smtClean="0"/>
              <a:t>yapmaktadır.</a:t>
            </a:r>
          </a:p>
          <a:p>
            <a:pPr marL="0" indent="0">
              <a:buNone/>
            </a:pPr>
            <a:endParaRPr lang="tr-TR" dirty="0"/>
          </a:p>
          <a:p>
            <a:pPr marL="0" indent="0">
              <a:buNone/>
            </a:pPr>
            <a:endParaRPr lang="tr-TR" dirty="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46803" y="5756113"/>
            <a:ext cx="2797602" cy="555787"/>
          </a:xfrm>
          <a:prstGeom prst="rect">
            <a:avLst/>
          </a:prstGeom>
        </p:spPr>
      </p:pic>
    </p:spTree>
    <p:extLst>
      <p:ext uri="{BB962C8B-B14F-4D97-AF65-F5344CB8AC3E}">
        <p14:creationId xmlns:p14="http://schemas.microsoft.com/office/powerpoint/2010/main" val="4174520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3961" y="267672"/>
            <a:ext cx="11838039" cy="1557953"/>
          </a:xfrm>
          <a:solidFill>
            <a:srgbClr val="FFFF00"/>
          </a:solidFill>
        </p:spPr>
        <p:txBody>
          <a:bodyPr>
            <a:normAutofit fontScale="90000"/>
          </a:bodyPr>
          <a:lstStyle/>
          <a:p>
            <a:r>
              <a:rPr lang="tr-TR" b="1" dirty="0" smtClean="0"/>
              <a:t/>
            </a:r>
            <a:br>
              <a:rPr lang="tr-TR" b="1" dirty="0" smtClean="0"/>
            </a:br>
            <a:r>
              <a:rPr lang="tr-TR" b="1" dirty="0" smtClean="0"/>
              <a:t>                   İşaret Levhalarının Az Olduğu Veya Olmadığı     </a:t>
            </a:r>
            <a:br>
              <a:rPr lang="tr-TR" b="1" dirty="0" smtClean="0"/>
            </a:br>
            <a:r>
              <a:rPr lang="tr-TR" b="1" dirty="0" smtClean="0"/>
              <a:t>                   Yerlerde Yolunuzu Bulabilir Misiniz?</a:t>
            </a:r>
            <a:br>
              <a:rPr lang="tr-TR" b="1" dirty="0" smtClean="0"/>
            </a:br>
            <a:endParaRPr lang="tr-TR" b="1" dirty="0"/>
          </a:p>
        </p:txBody>
      </p:sp>
      <p:sp>
        <p:nvSpPr>
          <p:cNvPr id="3" name="İçerik Yer Tutucusu 2"/>
          <p:cNvSpPr>
            <a:spLocks noGrp="1"/>
          </p:cNvSpPr>
          <p:nvPr>
            <p:ph idx="1"/>
          </p:nvPr>
        </p:nvSpPr>
        <p:spPr>
          <a:xfrm>
            <a:off x="353961" y="2230015"/>
            <a:ext cx="10999839" cy="3946947"/>
          </a:xfrm>
        </p:spPr>
        <p:txBody>
          <a:bodyPr/>
          <a:lstStyle/>
          <a:p>
            <a:pPr marL="0" indent="0" algn="just">
              <a:buNone/>
            </a:pPr>
            <a:endParaRPr lang="tr-TR" dirty="0" smtClean="0"/>
          </a:p>
          <a:p>
            <a:pPr marL="0" indent="0" algn="just">
              <a:buNone/>
            </a:pPr>
            <a:r>
              <a:rPr lang="tr-TR" dirty="0" smtClean="0"/>
              <a:t>Çok </a:t>
            </a:r>
            <a:r>
              <a:rPr lang="tr-TR" dirty="0"/>
              <a:t>kafa karıştırıcıdır. Hangi yönde gitmeniz gerektiğini bilemezsiniz. Sizi doğru </a:t>
            </a:r>
            <a:r>
              <a:rPr lang="tr-TR" dirty="0" smtClean="0"/>
              <a:t>yolda </a:t>
            </a:r>
            <a:r>
              <a:rPr lang="tr-TR" dirty="0"/>
              <a:t>tutacak net levhalar olmaksızın, yanlış dönüşler yapıp sorunlar yaşama </a:t>
            </a:r>
            <a:r>
              <a:rPr lang="tr-TR" dirty="0" smtClean="0"/>
              <a:t>olasılığınız </a:t>
            </a:r>
            <a:r>
              <a:rPr lang="tr-TR" dirty="0"/>
              <a:t>yüksektir.</a:t>
            </a:r>
          </a:p>
          <a:p>
            <a:pPr marL="0" indent="0" algn="just">
              <a:buNone/>
            </a:pPr>
            <a:endParaRPr lang="tr-TR" dirty="0" smtClean="0"/>
          </a:p>
          <a:p>
            <a:pPr marL="0" indent="0" algn="just">
              <a:buNone/>
            </a:pPr>
            <a:r>
              <a:rPr lang="tr-TR" dirty="0" smtClean="0"/>
              <a:t>Kabul edilebilir </a:t>
            </a:r>
            <a:r>
              <a:rPr lang="tr-TR" dirty="0"/>
              <a:t>davranışları öğrenmeye çalışan çocuklar için de durum böyledir.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262" y="527529"/>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pic>
        <p:nvPicPr>
          <p:cNvPr id="6" name="Resi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62250" y="5006898"/>
            <a:ext cx="2913721" cy="1755851"/>
          </a:xfrm>
          <a:prstGeom prst="rect">
            <a:avLst/>
          </a:prstGeom>
        </p:spPr>
      </p:pic>
    </p:spTree>
    <p:extLst>
      <p:ext uri="{BB962C8B-B14F-4D97-AF65-F5344CB8AC3E}">
        <p14:creationId xmlns:p14="http://schemas.microsoft.com/office/powerpoint/2010/main" val="388061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a:bodyPr>
          <a:lstStyle/>
          <a:p>
            <a:r>
              <a:rPr lang="tr-TR" sz="800" dirty="0" smtClean="0"/>
              <a:t>.</a:t>
            </a:r>
            <a:endParaRPr lang="tr-TR" sz="800" dirty="0"/>
          </a:p>
        </p:txBody>
      </p:sp>
      <p:sp>
        <p:nvSpPr>
          <p:cNvPr id="3" name="İçerik Yer Tutucusu 2"/>
          <p:cNvSpPr>
            <a:spLocks noGrp="1"/>
          </p:cNvSpPr>
          <p:nvPr>
            <p:ph idx="1"/>
          </p:nvPr>
        </p:nvSpPr>
        <p:spPr/>
        <p:txBody>
          <a:bodyPr/>
          <a:lstStyle/>
          <a:p>
            <a:r>
              <a:rPr lang="tr-TR" dirty="0" smtClean="0"/>
              <a:t>Bakım veren kişi ile çocuk arasında güvenli ve yakın bir </a:t>
            </a:r>
            <a:r>
              <a:rPr lang="tr-TR" dirty="0" err="1" smtClean="0"/>
              <a:t>ilişkiyoksa</a:t>
            </a:r>
            <a:r>
              <a:rPr lang="tr-TR" dirty="0" smtClean="0"/>
              <a:t> sınır koyma davranışının da etkili olması beklenemez</a:t>
            </a:r>
          </a:p>
          <a:p>
            <a:r>
              <a:rPr lang="tr-TR" dirty="0" smtClean="0"/>
              <a:t>Bazıları  da yumuşak  yöntemler  kullanarak  hatırlatma  ve  </a:t>
            </a:r>
            <a:r>
              <a:rPr lang="tr-TR" dirty="0" err="1" smtClean="0"/>
              <a:t>iknâ</a:t>
            </a:r>
            <a:r>
              <a:rPr lang="tr-TR" dirty="0" smtClean="0"/>
              <a:t>  etme yolunu  seçer.  Bu  iki  yöntem arasında  gidip  gelen  anne babalar  davardır. Bazıları da net ve açık mesajlar verirler. Yöntemler farklı olabilir ama mesajımızı </a:t>
            </a:r>
            <a:r>
              <a:rPr lang="tr-TR" dirty="0" err="1" smtClean="0"/>
              <a:t>vermekiçin</a:t>
            </a:r>
            <a:r>
              <a:rPr lang="tr-TR" dirty="0" smtClean="0"/>
              <a:t> aynı araçları  kullanırız: </a:t>
            </a:r>
            <a:r>
              <a:rPr lang="tr-TR" dirty="0" err="1" smtClean="0"/>
              <a:t>sözlerimizve</a:t>
            </a:r>
            <a:r>
              <a:rPr lang="tr-TR" dirty="0" smtClean="0"/>
              <a:t> </a:t>
            </a:r>
            <a:r>
              <a:rPr lang="tr-TR" dirty="0" err="1" smtClean="0"/>
              <a:t>davranışlarımızı.Bu</a:t>
            </a:r>
            <a:r>
              <a:rPr lang="tr-TR" dirty="0" smtClean="0"/>
              <a:t>  iki mesajdan biri net değilse iletişimde kopukluk olur.</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29365" y="411023"/>
            <a:ext cx="1279665" cy="1279665"/>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2129622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2473" y="398353"/>
            <a:ext cx="10571583" cy="1536318"/>
          </a:xfrm>
          <a:solidFill>
            <a:srgbClr val="FFFF00"/>
          </a:solidFill>
        </p:spPr>
        <p:txBody>
          <a:bodyPr>
            <a:normAutofit fontScale="90000"/>
          </a:bodyPr>
          <a:lstStyle/>
          <a:p>
            <a:r>
              <a:rPr lang="tr-TR" b="1" dirty="0" smtClean="0"/>
              <a:t>                    Çocuklar Kurallarınızı</a:t>
            </a:r>
            <a:br>
              <a:rPr lang="tr-TR" b="1" dirty="0" smtClean="0"/>
            </a:br>
            <a:r>
              <a:rPr lang="tr-TR" b="1" dirty="0"/>
              <a:t> </a:t>
            </a:r>
            <a:r>
              <a:rPr lang="tr-TR" b="1" dirty="0" smtClean="0"/>
              <a:t>                       Nasıl </a:t>
            </a:r>
            <a:r>
              <a:rPr lang="tr-TR" b="1" dirty="0"/>
              <a:t>Öğrenir?</a:t>
            </a:r>
          </a:p>
        </p:txBody>
      </p:sp>
      <p:sp>
        <p:nvSpPr>
          <p:cNvPr id="3" name="Metin Yer Tutucusu 2"/>
          <p:cNvSpPr>
            <a:spLocks noGrp="1"/>
          </p:cNvSpPr>
          <p:nvPr>
            <p:ph type="body" idx="1"/>
          </p:nvPr>
        </p:nvSpPr>
        <p:spPr>
          <a:xfrm>
            <a:off x="662473" y="2057327"/>
            <a:ext cx="10515600" cy="3646356"/>
          </a:xfrm>
        </p:spPr>
        <p:txBody>
          <a:bodyPr>
            <a:normAutofit fontScale="92500" lnSpcReduction="10000"/>
          </a:bodyPr>
          <a:lstStyle/>
          <a:p>
            <a:pPr algn="just"/>
            <a:r>
              <a:rPr lang="tr-TR" b="1" dirty="0" smtClean="0">
                <a:solidFill>
                  <a:schemeClr val="tx1"/>
                </a:solidFill>
              </a:rPr>
              <a:t>      Net mesajlar ve etkin davranışlar, sınırlarımızı öğretmenin en iyi yoludur.</a:t>
            </a:r>
          </a:p>
          <a:p>
            <a:pPr algn="just"/>
            <a:endParaRPr lang="tr-TR" b="1" dirty="0" smtClean="0">
              <a:solidFill>
                <a:schemeClr val="tx1"/>
              </a:solidFill>
            </a:endParaRPr>
          </a:p>
          <a:p>
            <a:pPr algn="just"/>
            <a:r>
              <a:rPr lang="tr-TR" b="1" dirty="0" smtClean="0">
                <a:solidFill>
                  <a:schemeClr val="tx1"/>
                </a:solidFill>
              </a:rPr>
              <a:t>      Çocuklar kuralları ve  onaylanan  davranışları bilerek doğmazlar. Öğretme ve öğrenme süreci zamanla kazanılır. Bizim işimiz öğretmektir. Görevimiz, kurallarımızı en açık ve net biçimde anlatmaktır. </a:t>
            </a:r>
          </a:p>
          <a:p>
            <a:pPr algn="just"/>
            <a:endParaRPr lang="tr-TR" b="1" dirty="0" smtClean="0">
              <a:solidFill>
                <a:schemeClr val="tx1"/>
              </a:solidFill>
            </a:endParaRPr>
          </a:p>
          <a:p>
            <a:pPr algn="just"/>
            <a:r>
              <a:rPr lang="tr-TR" b="1" dirty="0" smtClean="0">
                <a:solidFill>
                  <a:schemeClr val="tx1"/>
                </a:solidFill>
              </a:rPr>
              <a:t>       Sınır koymayı güçleştiren durumlarda bütün çocuklar kurallarımızı ve beklentilerimizi belirlemek için sınırları zorlarlar. Ama bu durum ancak ebeveynlerin söylem ve davranışlarının birbirleri ile tutarlı olması, ifadelerinin açık anlaşılır ve net olması ve en önemlisi kuralların çocuk tarafından benimsenip uygulamaya geçene kadar oldukça  sabırlı olmasıyla çözülecektir.</a:t>
            </a:r>
            <a:endParaRPr lang="tr-TR" b="1" dirty="0">
              <a:solidFill>
                <a:schemeClr val="tx1"/>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347" y="647393"/>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spTree>
    <p:extLst>
      <p:ext uri="{BB962C8B-B14F-4D97-AF65-F5344CB8AC3E}">
        <p14:creationId xmlns:p14="http://schemas.microsoft.com/office/powerpoint/2010/main" val="716720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Autofit/>
          </a:bodyPr>
          <a:lstStyle/>
          <a:p>
            <a:r>
              <a:rPr lang="tr-TR" b="1" dirty="0" smtClean="0"/>
              <a:t/>
            </a:r>
            <a:br>
              <a:rPr lang="tr-TR" b="1" dirty="0" smtClean="0"/>
            </a:br>
            <a:r>
              <a:rPr lang="tr-TR" b="1" dirty="0" smtClean="0"/>
              <a:t>              Çocukların </a:t>
            </a:r>
            <a:r>
              <a:rPr lang="tr-TR" b="1" dirty="0"/>
              <a:t>Sınırları Aşmasında </a:t>
            </a:r>
            <a:r>
              <a:rPr lang="tr-TR" b="1" dirty="0" smtClean="0"/>
              <a:t/>
            </a:r>
            <a:br>
              <a:rPr lang="tr-TR" b="1" dirty="0" smtClean="0"/>
            </a:br>
            <a:r>
              <a:rPr lang="tr-TR" b="1" dirty="0" smtClean="0"/>
              <a:t>              Ebeveynlerin </a:t>
            </a:r>
            <a:r>
              <a:rPr lang="tr-TR" b="1" dirty="0"/>
              <a:t>Rolü</a:t>
            </a:r>
            <a:br>
              <a:rPr lang="tr-TR" b="1" dirty="0"/>
            </a:br>
            <a:endParaRPr lang="tr-TR" b="1" dirty="0"/>
          </a:p>
        </p:txBody>
      </p:sp>
      <p:sp>
        <p:nvSpPr>
          <p:cNvPr id="3" name="İçerik Yer Tutucusu 2"/>
          <p:cNvSpPr>
            <a:spLocks noGrp="1"/>
          </p:cNvSpPr>
          <p:nvPr>
            <p:ph idx="1"/>
          </p:nvPr>
        </p:nvSpPr>
        <p:spPr/>
        <p:txBody>
          <a:bodyPr>
            <a:normAutofit fontScale="92500" lnSpcReduction="10000"/>
          </a:bodyPr>
          <a:lstStyle/>
          <a:p>
            <a:pPr algn="just"/>
            <a:r>
              <a:rPr lang="tr-TR" dirty="0"/>
              <a:t>Çocuklar, sınır koyulmamış bir dünyaya adım attıktan sonra sınırlarını korumayı da öğrenmekte zorluk yaşayabilirler. Ebeveynler, çocukların sınırları öğrenmesi ve korumasında kimi zaman yaptıkları kimi zaman ise yapmadıklarıyla önemli bir rol oynamaktadır.</a:t>
            </a:r>
          </a:p>
          <a:p>
            <a:pPr algn="just"/>
            <a:r>
              <a:rPr lang="tr-TR" dirty="0"/>
              <a:t>Çocuğunuzun kendisi için yapabileceği veya yapması gereken bir şeyi onun adına yaptığınızda, çocuğunuzu yaptıkları hakkında sürekli olarak sorgulayıp yargıladığınızda, çocuklarınızı hayatınızın odak noktası haline getirip kendinizi yok saydığınızda, çocuğunuz ile hayatınız hakkında gereğinden fazla paylaşım yaptığınız ve ebeveynlikten ziyade arkadaş gibi davrandığınızda, çocuğunuzun duygularına gereğinden fazla tepki verdiğiniz, onun duygularına empatiden ziyade sempati duyduğunuz ve </a:t>
            </a:r>
            <a:r>
              <a:rPr lang="tr-TR" dirty="0" smtClean="0"/>
              <a:t>çocuğun </a:t>
            </a:r>
            <a:r>
              <a:rPr lang="tr-TR" dirty="0"/>
              <a:t>duygularını sahiplendiğinizde çocuğunuz için sınırları bulanık hale </a:t>
            </a:r>
            <a:r>
              <a:rPr lang="tr-TR" dirty="0" smtClean="0"/>
              <a:t>getirirsiniz.</a:t>
            </a:r>
            <a:endParaRPr lang="tr-TR" dirty="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56278" y="5908070"/>
            <a:ext cx="2706987" cy="537785"/>
          </a:xfrm>
          <a:prstGeom prst="rect">
            <a:avLst/>
          </a:prstGeom>
        </p:spPr>
      </p:pic>
    </p:spTree>
    <p:extLst>
      <p:ext uri="{BB962C8B-B14F-4D97-AF65-F5344CB8AC3E}">
        <p14:creationId xmlns:p14="http://schemas.microsoft.com/office/powerpoint/2010/main" val="2876015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Autofit/>
          </a:bodyPr>
          <a:lstStyle/>
          <a:p>
            <a:r>
              <a:rPr lang="tr-TR" b="1" dirty="0" smtClean="0"/>
              <a:t/>
            </a:r>
            <a:br>
              <a:rPr lang="tr-TR" b="1" dirty="0" smtClean="0"/>
            </a:br>
            <a:r>
              <a:rPr lang="tr-TR" b="1" dirty="0" smtClean="0"/>
              <a:t>                   Çocuklara </a:t>
            </a:r>
            <a:r>
              <a:rPr lang="tr-TR" b="1" dirty="0"/>
              <a:t>Sağlıklı Sınırlar </a:t>
            </a:r>
            <a:r>
              <a:rPr lang="tr-TR" b="1" dirty="0" smtClean="0"/>
              <a:t/>
            </a:r>
            <a:br>
              <a:rPr lang="tr-TR" b="1" dirty="0" smtClean="0"/>
            </a:br>
            <a:r>
              <a:rPr lang="tr-TR" b="1" dirty="0"/>
              <a:t> </a:t>
            </a:r>
            <a:r>
              <a:rPr lang="tr-TR" b="1" dirty="0" smtClean="0"/>
              <a:t>                    Çizmenin </a:t>
            </a:r>
            <a:r>
              <a:rPr lang="tr-TR" b="1" dirty="0"/>
              <a:t>Yolları</a:t>
            </a:r>
            <a:br>
              <a:rPr lang="tr-TR" b="1" dirty="0"/>
            </a:br>
            <a:endParaRPr lang="tr-TR" b="1" dirty="0"/>
          </a:p>
        </p:txBody>
      </p:sp>
      <p:sp>
        <p:nvSpPr>
          <p:cNvPr id="3" name="İçerik Yer Tutucusu 2"/>
          <p:cNvSpPr>
            <a:spLocks noGrp="1"/>
          </p:cNvSpPr>
          <p:nvPr>
            <p:ph idx="1"/>
          </p:nvPr>
        </p:nvSpPr>
        <p:spPr/>
        <p:txBody>
          <a:bodyPr/>
          <a:lstStyle/>
          <a:p>
            <a:pPr marL="0" indent="0">
              <a:buNone/>
            </a:pPr>
            <a:endParaRPr lang="tr-TR" b="1" dirty="0" smtClean="0"/>
          </a:p>
          <a:p>
            <a:pPr marL="0" indent="0">
              <a:buNone/>
            </a:pPr>
            <a:r>
              <a:rPr lang="tr-TR" b="1" dirty="0" smtClean="0"/>
              <a:t>Sınırlar </a:t>
            </a:r>
            <a:r>
              <a:rPr lang="tr-TR" b="1" dirty="0"/>
              <a:t>Hakkında Net </a:t>
            </a:r>
            <a:r>
              <a:rPr lang="tr-TR" b="1" dirty="0" smtClean="0"/>
              <a:t>Olun</a:t>
            </a:r>
          </a:p>
          <a:p>
            <a:endParaRPr lang="tr-TR" dirty="0"/>
          </a:p>
          <a:p>
            <a:r>
              <a:rPr lang="tr-TR" dirty="0"/>
              <a:t>Genel kurallar koymaktansa durumsal olarak yapılması ve yapılmaması gerekenleri açıkça belirtebilirsiniz</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454" y="491798"/>
            <a:ext cx="1038238" cy="1038238"/>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813" y="5639177"/>
            <a:ext cx="2706987" cy="537785"/>
          </a:xfrm>
          <a:prstGeom prst="rect">
            <a:avLst/>
          </a:prstGeom>
        </p:spPr>
      </p:pic>
      <p:pic>
        <p:nvPicPr>
          <p:cNvPr id="6" name="Resi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4797" y="4395103"/>
            <a:ext cx="3299193" cy="2128359"/>
          </a:xfrm>
          <a:prstGeom prst="rect">
            <a:avLst/>
          </a:prstGeom>
        </p:spPr>
      </p:pic>
    </p:spTree>
    <p:extLst>
      <p:ext uri="{BB962C8B-B14F-4D97-AF65-F5344CB8AC3E}">
        <p14:creationId xmlns:p14="http://schemas.microsoft.com/office/powerpoint/2010/main" val="52121911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1300</Words>
  <Application>Microsoft Office PowerPoint</Application>
  <PresentationFormat>Geniş ekran</PresentationFormat>
  <Paragraphs>123</Paragraphs>
  <Slides>29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29</vt:i4>
      </vt:variant>
    </vt:vector>
  </HeadingPairs>
  <TitlesOfParts>
    <vt:vector size="33" baseType="lpstr">
      <vt:lpstr>Arial</vt:lpstr>
      <vt:lpstr>Calibri</vt:lpstr>
      <vt:lpstr>Calibri Light</vt:lpstr>
      <vt:lpstr>Office Teması</vt:lpstr>
      <vt:lpstr>ÇOCUK EĞİTİMİNDE SINIR KOYMA</vt:lpstr>
      <vt:lpstr>                     DOĞRUSU NEDİR?</vt:lpstr>
      <vt:lpstr>                 SINIR KAVRAMI </vt:lpstr>
      <vt:lpstr>               SINIRLARA NEDEN İHTİYAÇ DUYARIZ? </vt:lpstr>
      <vt:lpstr>                    İşaret Levhalarının Az Olduğu Veya Olmadığı                         Yerlerde Yolunuzu Bulabilir Misiniz? </vt:lpstr>
      <vt:lpstr>.</vt:lpstr>
      <vt:lpstr>                    Çocuklar Kurallarınızı                         Nasıl Öğrenir?</vt:lpstr>
      <vt:lpstr>               Çocukların Sınırları Aşmasında                Ebeveynlerin Rolü </vt:lpstr>
      <vt:lpstr>                    Çocuklara Sağlıklı Sınırlar                       Çizmenin Yolları </vt:lpstr>
      <vt:lpstr>                     Sınır Koyarken Tutarlı Olun </vt:lpstr>
      <vt:lpstr>                        Mükemmeliyetçi Beklentiler                                 İçinde Olmayın </vt:lpstr>
      <vt:lpstr>                            Etkili İletişim Kurun </vt:lpstr>
      <vt:lpstr>              Empati Kurmaya Yönelik Çalışmalar Yapın </vt:lpstr>
      <vt:lpstr>               Sınırların Karşılıklı Olduğunu Vurgulayın </vt:lpstr>
      <vt:lpstr>                     Çocuklarınıza Model Olun </vt:lpstr>
      <vt:lpstr>                                        Sonuç </vt:lpstr>
      <vt:lpstr>                                Disiplin</vt:lpstr>
      <vt:lpstr>.</vt:lpstr>
      <vt:lpstr>                      Baskıcı Yöntem</vt:lpstr>
      <vt:lpstr>                Tavizci Yöntem</vt:lpstr>
      <vt:lpstr>             Kaybeden Yok / Anlaşma Yöntemi</vt:lpstr>
      <vt:lpstr>KAYBEDEN YOK YÖNTEMİNİ NASIL UYGULAYABİLİRİZ?</vt:lpstr>
      <vt:lpstr>             1. Basamak: Sorunu Tanımlama</vt:lpstr>
      <vt:lpstr>             2. Basamak: Çözüm Üretme</vt:lpstr>
      <vt:lpstr>                3. Basamak: Çözüm Önerilerini                                      Değerlendirme</vt:lpstr>
      <vt:lpstr>               4. Basamak: En İyi Çözümde                           Anlaşmaya Varma</vt:lpstr>
      <vt:lpstr>                  5.Basamak: Çözümün İşe Yarayıp                      Yaramadığını Değerlendirme </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EĞİTİMİNDE SINIR KOYMA</dc:title>
  <dc:creator>EXCALİBUR</dc:creator>
  <cp:lastModifiedBy>Mahmut Işıkgöz</cp:lastModifiedBy>
  <cp:revision>16</cp:revision>
  <dcterms:created xsi:type="dcterms:W3CDTF">2023-08-14T11:29:08Z</dcterms:created>
  <dcterms:modified xsi:type="dcterms:W3CDTF">2023-08-31T12:46:50Z</dcterms:modified>
</cp:coreProperties>
</file>