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8" r:id="rId2"/>
    <p:sldId id="279" r:id="rId3"/>
    <p:sldId id="262" r:id="rId4"/>
    <p:sldId id="261" r:id="rId5"/>
    <p:sldId id="271" r:id="rId6"/>
    <p:sldId id="272" r:id="rId7"/>
    <p:sldId id="277" r:id="rId8"/>
    <p:sldId id="276" r:id="rId9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849"/>
    <a:srgbClr val="103D28"/>
    <a:srgbClr val="42AFB6"/>
    <a:srgbClr val="FCB412"/>
    <a:srgbClr val="BFC831"/>
    <a:srgbClr val="9D3755"/>
    <a:srgbClr val="FCB414"/>
    <a:srgbClr val="084C67"/>
    <a:srgbClr val="CB1B4A"/>
    <a:srgbClr val="F4F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Asıl metin stillerini düzenlemek için tıklayın</a:t>
            </a:r>
          </a:p>
          <a:p>
            <a:pPr lvl="1" rtl="0"/>
            <a:r>
              <a:t>İkinci düzey</a:t>
            </a:r>
          </a:p>
          <a:p>
            <a:pPr lvl="2" rtl="0"/>
            <a:r>
              <a:t>Üçüncü düzey</a:t>
            </a:r>
          </a:p>
          <a:p>
            <a:pPr lvl="3" rtl="0"/>
            <a:r>
              <a:t>Dördüncü düzey</a:t>
            </a:r>
          </a:p>
          <a:p>
            <a:pPr lvl="4" rtl="0"/>
            <a:r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r-TR" smtClean="0"/>
              <a:t>Asıl alt başlık stilini düzenlemek için tıklayın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"/>
          </a:p>
        </p:txBody>
      </p:sp>
      <p:grpSp>
        <p:nvGrpSpPr>
          <p:cNvPr id="84" name="Gr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dirty="0"/>
          </a:p>
        </p:txBody>
      </p:sp>
      <p:grpSp>
        <p:nvGrpSpPr>
          <p:cNvPr id="98" name="Gr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dirty="0"/>
          </a:p>
        </p:txBody>
      </p:sp>
      <p:grpSp>
        <p:nvGrpSpPr>
          <p:cNvPr id="112" name="Gr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dirty="0"/>
          </a:p>
        </p:txBody>
      </p:sp>
      <p:sp>
        <p:nvSpPr>
          <p:cNvPr id="126" name="Metin Yer Tutucusu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r-TR" smtClean="0"/>
              <a:t>Asıl başlık stili için tıklatın</a:t>
            </a:r>
            <a:endParaRPr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r-TR" smtClean="0"/>
              <a:t>Asıl başlık stili için tıklatın</a:t>
            </a:r>
            <a:endParaRPr dirty="0"/>
          </a:p>
        </p:txBody>
      </p:sp>
      <p:grpSp>
        <p:nvGrpSpPr>
          <p:cNvPr id="8" name="Gr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Serbest 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Serbest Biçi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Serbest Biçi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Serbest Biçi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Serbest Biçi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erbest Biçi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erbest Biçi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erbest Biçi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erbest Biçi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erbest Biçi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erbest Biçi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erbest Biçi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Resim Yer Tutucusu 2" descr="Resim eklemek için boş yer tutucu. Yer tutucuya tıklayın ve eklemek istediğiniz resmi seçin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r-TR" smtClean="0"/>
              <a:t>Resim eklemek için simgeyi tıklatın</a:t>
            </a:r>
            <a:endParaRPr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İki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"/>
          </a:p>
        </p:txBody>
      </p:sp>
      <p:grpSp>
        <p:nvGrpSpPr>
          <p:cNvPr id="9" name="Gr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dirty="0"/>
          </a:p>
        </p:txBody>
      </p:sp>
      <p:sp>
        <p:nvSpPr>
          <p:cNvPr id="39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grpSp>
        <p:nvGrpSpPr>
          <p:cNvPr id="22" name="Gr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dirty="0"/>
          </a:p>
        </p:txBody>
      </p:sp>
      <p:sp>
        <p:nvSpPr>
          <p:cNvPr id="40" name="Metin Yer Tutucusu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"/>
          </a:p>
        </p:txBody>
      </p:sp>
      <p:grpSp>
        <p:nvGrpSpPr>
          <p:cNvPr id="52" name="Gr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dirty="0"/>
          </a:p>
        </p:txBody>
      </p:sp>
      <p:sp>
        <p:nvSpPr>
          <p:cNvPr id="81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grpSp>
        <p:nvGrpSpPr>
          <p:cNvPr id="84" name="Gr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dirty="0"/>
          </a:p>
        </p:txBody>
      </p:sp>
      <p:sp>
        <p:nvSpPr>
          <p:cNvPr id="82" name="Metin Yer Tutucusu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grpSp>
        <p:nvGrpSpPr>
          <p:cNvPr id="97" name="Gr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dirty="0"/>
          </a:p>
        </p:txBody>
      </p:sp>
      <p:sp>
        <p:nvSpPr>
          <p:cNvPr id="83" name="Metin Yer Tutucusu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"/>
              <a:t>Asıl metin stillerini düzenle</a:t>
            </a:r>
          </a:p>
          <a:p>
            <a:pPr lvl="1" rtl="0"/>
            <a:r>
              <a:rPr lang="tr"/>
              <a:t>İkinci düzey</a:t>
            </a:r>
          </a:p>
          <a:p>
            <a:pPr lvl="2" rtl="0"/>
            <a:r>
              <a:rPr lang="tr"/>
              <a:t>Üçüncü düzey</a:t>
            </a:r>
          </a:p>
          <a:p>
            <a:pPr lvl="3" rtl="0"/>
            <a:r>
              <a:rPr lang="tr"/>
              <a:t>Dördüncü düzey</a:t>
            </a:r>
          </a:p>
          <a:p>
            <a:pPr lvl="4" rtl="0"/>
            <a:r>
              <a:rPr lang="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24.08.2016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6468"/>
            <a:ext cx="9080711" cy="5188977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3799959" y="5643300"/>
            <a:ext cx="83920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KOCASİNAN REHBERLİK VE ARAŞTIRMA MERKEZİ</a:t>
            </a:r>
            <a:endParaRPr lang="tr-TR" sz="2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2" descr="C:\Users\ŞENER\Desktop\k_20171144_Mavi_Zeminli_Logo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723" y="579974"/>
            <a:ext cx="1926396" cy="11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20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31"/>
            <a:ext cx="12164966" cy="685800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825607" y="459266"/>
            <a:ext cx="83663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0"/>
                <a:solidFill>
                  <a:srgbClr val="1B784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SEREBRAL PALSİ NEDİR?</a:t>
            </a:r>
            <a:endParaRPr lang="tr-TR" sz="4800" b="1" cap="none" spc="0" dirty="0">
              <a:ln w="0"/>
              <a:solidFill>
                <a:srgbClr val="1B784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310742" y="1400047"/>
            <a:ext cx="755033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b="1" dirty="0" smtClean="0">
              <a:solidFill>
                <a:schemeClr val="tx2"/>
              </a:solidFill>
            </a:endParaRPr>
          </a:p>
          <a:p>
            <a:r>
              <a:rPr lang="tr-TR" sz="2000" b="1" dirty="0" err="1" smtClean="0">
                <a:solidFill>
                  <a:schemeClr val="tx2"/>
                </a:solidFill>
              </a:rPr>
              <a:t>Serebral</a:t>
            </a:r>
            <a:r>
              <a:rPr lang="tr-TR" sz="2000" b="1" dirty="0" smtClean="0">
                <a:solidFill>
                  <a:schemeClr val="tx2"/>
                </a:solidFill>
              </a:rPr>
              <a:t> </a:t>
            </a:r>
            <a:r>
              <a:rPr lang="tr-TR" sz="2000" b="1" dirty="0" err="1">
                <a:solidFill>
                  <a:schemeClr val="tx2"/>
                </a:solidFill>
              </a:rPr>
              <a:t>Palsi</a:t>
            </a:r>
            <a:r>
              <a:rPr lang="tr-TR" sz="2000" b="1" dirty="0">
                <a:solidFill>
                  <a:schemeClr val="tx2"/>
                </a:solidFill>
              </a:rPr>
              <a:t>, gelişmekte olan beyinde oluşan bir </a:t>
            </a:r>
            <a:r>
              <a:rPr lang="tr-TR" sz="2000" b="1" dirty="0" err="1">
                <a:solidFill>
                  <a:schemeClr val="tx2"/>
                </a:solidFill>
              </a:rPr>
              <a:t>etkilenim</a:t>
            </a:r>
            <a:r>
              <a:rPr lang="tr-TR" sz="2000" b="1" dirty="0">
                <a:solidFill>
                  <a:schemeClr val="tx2"/>
                </a:solidFill>
              </a:rPr>
              <a:t> nedeni ile, nörolojik ve ortopedik bozukluklara yol açan, kronik ancak ilerleyici olmayan bir durumdur</a:t>
            </a:r>
            <a:r>
              <a:rPr lang="tr-TR" sz="2000" b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tr-TR" sz="2000" b="1" dirty="0" smtClean="0">
                <a:solidFill>
                  <a:schemeClr val="tx2"/>
                </a:solidFill>
              </a:rPr>
              <a:t> </a:t>
            </a:r>
          </a:p>
          <a:p>
            <a:endParaRPr lang="tr-TR" sz="2000" b="1" dirty="0">
              <a:solidFill>
                <a:schemeClr val="tx2"/>
              </a:solidFill>
            </a:endParaRPr>
          </a:p>
          <a:p>
            <a:r>
              <a:rPr lang="tr-TR" sz="2000" b="1" dirty="0" smtClean="0">
                <a:solidFill>
                  <a:schemeClr val="tx2"/>
                </a:solidFill>
              </a:rPr>
              <a:t>Doğum </a:t>
            </a:r>
            <a:r>
              <a:rPr lang="tr-TR" sz="2000" b="1" dirty="0">
                <a:solidFill>
                  <a:schemeClr val="tx2"/>
                </a:solidFill>
              </a:rPr>
              <a:t>öncesi, doğum sırası ve doğum sonrası herhangi bir neden ile beyinde oluşan </a:t>
            </a:r>
            <a:r>
              <a:rPr lang="tr-TR" sz="2000" b="1" dirty="0" err="1">
                <a:solidFill>
                  <a:schemeClr val="tx2"/>
                </a:solidFill>
              </a:rPr>
              <a:t>etkilenim</a:t>
            </a:r>
            <a:r>
              <a:rPr lang="tr-TR" sz="2000" b="1" dirty="0">
                <a:solidFill>
                  <a:schemeClr val="tx2"/>
                </a:solidFill>
              </a:rPr>
              <a:t> bireyde öncelikle sinir-kas-iskelet sistemi, duyusal ve </a:t>
            </a:r>
            <a:r>
              <a:rPr lang="tr-TR" sz="2000" b="1" dirty="0" err="1">
                <a:solidFill>
                  <a:schemeClr val="tx2"/>
                </a:solidFill>
              </a:rPr>
              <a:t>nörogelişimsel</a:t>
            </a:r>
            <a:r>
              <a:rPr lang="tr-TR" sz="2000" b="1" dirty="0">
                <a:solidFill>
                  <a:schemeClr val="tx2"/>
                </a:solidFill>
              </a:rPr>
              <a:t> açıdan bozukluklara neden olur.</a:t>
            </a:r>
            <a:endParaRPr lang="tr-TR" sz="2000" dirty="0">
              <a:solidFill>
                <a:schemeClr val="tx2"/>
              </a:solidFill>
            </a:endParaRPr>
          </a:p>
        </p:txBody>
      </p:sp>
      <p:pic>
        <p:nvPicPr>
          <p:cNvPr id="9" name="Picture 2" descr="C:\Users\ŞENER\Desktop\k_20171144_Mavi_Zeminli_Logo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262" y="5742078"/>
            <a:ext cx="1497873" cy="84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98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492891" y="770709"/>
            <a:ext cx="4263680" cy="849085"/>
          </a:xfrm>
        </p:spPr>
        <p:txBody>
          <a:bodyPr rtlCol="0">
            <a:normAutofit fontScale="90000"/>
          </a:bodyPr>
          <a:lstStyle/>
          <a:p>
            <a:pPr rtl="0"/>
            <a:r>
              <a:rPr lang="tr-TR" b="1" dirty="0" smtClean="0"/>
              <a:t>G</a:t>
            </a:r>
            <a:r>
              <a:rPr lang="tr" b="1" dirty="0" smtClean="0"/>
              <a:t>ÖRÜLME SIKLIĞI</a:t>
            </a:r>
            <a:endParaRPr lang="tr" b="1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492891" y="1815737"/>
            <a:ext cx="3840480" cy="3908301"/>
          </a:xfrm>
        </p:spPr>
        <p:txBody>
          <a:bodyPr rtlCol="0"/>
          <a:lstStyle/>
          <a:p>
            <a:pPr rtl="0"/>
            <a:r>
              <a:rPr lang="tr-TR" dirty="0" smtClean="0"/>
              <a:t>Birçok ülkede SP görülme sıklığı </a:t>
            </a:r>
            <a:r>
              <a:rPr lang="tr-TR" b="1" dirty="0" smtClean="0"/>
              <a:t>1000 canlı doğumda ortalama 2</a:t>
            </a:r>
            <a:r>
              <a:rPr lang="tr-TR" dirty="0" smtClean="0"/>
              <a:t> olduğu gösterilmiştir.</a:t>
            </a:r>
          </a:p>
          <a:p>
            <a:pPr rtl="0"/>
            <a:r>
              <a:rPr lang="tr-TR" dirty="0" smtClean="0"/>
              <a:t>Ülkemizde ise bu oran (yapılmış en kapsamlı çalışmada) </a:t>
            </a:r>
            <a:r>
              <a:rPr lang="tr-TR" b="1" dirty="0" smtClean="0"/>
              <a:t>1000 canlı doğumda 4 </a:t>
            </a:r>
            <a:r>
              <a:rPr lang="tr-TR" dirty="0" smtClean="0"/>
              <a:t>olarak bildirilmiştir.</a:t>
            </a:r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2138067"/>
            <a:ext cx="2667000" cy="2590800"/>
          </a:xfrm>
          <a:prstGeom prst="rect">
            <a:avLst/>
          </a:prstGeom>
        </p:spPr>
      </p:pic>
      <p:pic>
        <p:nvPicPr>
          <p:cNvPr id="14" name="Resim Yer Tutucusu 1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" b="4180"/>
          <a:stretch>
            <a:fillRect/>
          </a:stretch>
        </p:blipFill>
        <p:spPr/>
      </p:pic>
      <p:pic>
        <p:nvPicPr>
          <p:cNvPr id="6" name="Picture 2" descr="C:\Users\ŞENER\Desktop\k_20171144_Mavi_Zeminli_Logo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262" y="5742078"/>
            <a:ext cx="1497873" cy="84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080260" y="153907"/>
            <a:ext cx="10058402" cy="1219200"/>
          </a:xfrm>
        </p:spPr>
        <p:txBody>
          <a:bodyPr rtlCol="0"/>
          <a:lstStyle/>
          <a:p>
            <a:pPr rtl="0"/>
            <a:r>
              <a:rPr lang="tr" dirty="0" smtClean="0"/>
              <a:t>SEREBRAL PALSİ NEDENLERİ</a:t>
            </a:r>
            <a:endParaRPr lang="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333751" y="2455817"/>
            <a:ext cx="2932906" cy="3814354"/>
          </a:xfrm>
        </p:spPr>
        <p:txBody>
          <a:bodyPr rtlCol="0">
            <a:noAutofit/>
          </a:bodyPr>
          <a:lstStyle/>
          <a:p>
            <a:endParaRPr lang="tr-TR" sz="1600" dirty="0"/>
          </a:p>
          <a:p>
            <a:r>
              <a:rPr lang="tr-TR" sz="1600" dirty="0"/>
              <a:t>Erken doğum </a:t>
            </a:r>
          </a:p>
          <a:p>
            <a:r>
              <a:rPr lang="tr-TR" sz="1600" dirty="0" smtClean="0"/>
              <a:t>Düşük </a:t>
            </a:r>
            <a:r>
              <a:rPr lang="tr-TR" sz="1600" dirty="0"/>
              <a:t>doğum ağırlığı </a:t>
            </a:r>
            <a:r>
              <a:rPr lang="tr-TR" sz="1600" dirty="0" smtClean="0"/>
              <a:t> </a:t>
            </a:r>
            <a:endParaRPr lang="tr-TR" sz="1600" dirty="0"/>
          </a:p>
          <a:p>
            <a:r>
              <a:rPr lang="tr-TR" sz="1600" dirty="0" smtClean="0"/>
              <a:t>Zor </a:t>
            </a:r>
            <a:r>
              <a:rPr lang="tr-TR" sz="1600" dirty="0"/>
              <a:t>doğum </a:t>
            </a:r>
          </a:p>
          <a:p>
            <a:r>
              <a:rPr lang="tr-TR" sz="1600" dirty="0" smtClean="0"/>
              <a:t>Şiddetli sarılık</a:t>
            </a:r>
            <a:endParaRPr lang="tr-TR" sz="1600" dirty="0"/>
          </a:p>
          <a:p>
            <a:r>
              <a:rPr lang="tr-TR" sz="1600" dirty="0" smtClean="0"/>
              <a:t>Oksijensiz kalma</a:t>
            </a:r>
            <a:endParaRPr lang="tr-TR" sz="1600" dirty="0"/>
          </a:p>
          <a:p>
            <a:r>
              <a:rPr lang="tr-TR" sz="1600" dirty="0" smtClean="0"/>
              <a:t>Çoğul </a:t>
            </a:r>
            <a:r>
              <a:rPr lang="tr-TR" sz="1600" dirty="0"/>
              <a:t>gebelik </a:t>
            </a:r>
          </a:p>
          <a:p>
            <a:r>
              <a:rPr lang="tr-TR" sz="1600" dirty="0" smtClean="0"/>
              <a:t>Forseps </a:t>
            </a:r>
            <a:r>
              <a:rPr lang="tr-TR" sz="1600" dirty="0"/>
              <a:t>kullanımı </a:t>
            </a:r>
          </a:p>
        </p:txBody>
      </p:sp>
      <p:grpSp>
        <p:nvGrpSpPr>
          <p:cNvPr id="5" name="Grup 4"/>
          <p:cNvGrpSpPr/>
          <p:nvPr/>
        </p:nvGrpSpPr>
        <p:grpSpPr>
          <a:xfrm>
            <a:off x="496388" y="1614061"/>
            <a:ext cx="2932907" cy="1181390"/>
            <a:chOff x="-1" y="0"/>
            <a:chExt cx="2357241" cy="1414344"/>
          </a:xfrm>
        </p:grpSpPr>
        <p:sp>
          <p:nvSpPr>
            <p:cNvPr id="6" name="Dikdörtgen 5" descr="Basic Block List" title="SmartArt"/>
            <p:cNvSpPr/>
            <p:nvPr/>
          </p:nvSpPr>
          <p:spPr>
            <a:xfrm>
              <a:off x="0" y="0"/>
              <a:ext cx="2357240" cy="1414344"/>
            </a:xfrm>
            <a:prstGeom prst="rect">
              <a:avLst/>
            </a:prstGeom>
            <a:solidFill>
              <a:srgbClr val="478018"/>
            </a:solidFill>
            <a:ln>
              <a:solidFill>
                <a:srgbClr val="6BBC2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Metin kutusu 6"/>
            <p:cNvSpPr txBox="1"/>
            <p:nvPr/>
          </p:nvSpPr>
          <p:spPr>
            <a:xfrm>
              <a:off x="-1" y="168457"/>
              <a:ext cx="2357240" cy="11286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163830" rIns="163830" bIns="163830" numCol="1" spcCol="1270" rtlCol="0" anchor="ctr" anchorCtr="0">
              <a:noAutofit/>
            </a:bodyPr>
            <a:lstStyle/>
            <a:p>
              <a:pPr lvl="0" algn="ctr" defTabSz="1911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" sz="4300" dirty="0" smtClean="0"/>
                <a:t>Doğum öncesi</a:t>
              </a:r>
              <a:endParaRPr lang="tr" sz="4300" kern="1200" dirty="0"/>
            </a:p>
          </p:txBody>
        </p:sp>
      </p:grpSp>
      <p:grpSp>
        <p:nvGrpSpPr>
          <p:cNvPr id="8" name="Grup 7"/>
          <p:cNvGrpSpPr/>
          <p:nvPr/>
        </p:nvGrpSpPr>
        <p:grpSpPr>
          <a:xfrm>
            <a:off x="4333751" y="1635465"/>
            <a:ext cx="3187336" cy="1181391"/>
            <a:chOff x="865530" y="683"/>
            <a:chExt cx="3220352" cy="1932211"/>
          </a:xfrm>
        </p:grpSpPr>
        <p:sp>
          <p:nvSpPr>
            <p:cNvPr id="10" name="Dikdörtgen 9"/>
            <p:cNvSpPr/>
            <p:nvPr/>
          </p:nvSpPr>
          <p:spPr>
            <a:xfrm>
              <a:off x="865530" y="683"/>
              <a:ext cx="3220352" cy="193221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Metin kutusu 10"/>
            <p:cNvSpPr txBox="1"/>
            <p:nvPr/>
          </p:nvSpPr>
          <p:spPr>
            <a:xfrm>
              <a:off x="865530" y="333000"/>
              <a:ext cx="3220352" cy="13887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4790" tIns="224790" rIns="224790" bIns="224790" numCol="1" spcCol="1270" rtlCol="0" anchor="ctr" anchorCtr="0">
              <a:noAutofit/>
            </a:bodyPr>
            <a:lstStyle/>
            <a:p>
              <a:pPr lvl="0" algn="ctr" defTabSz="2622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300" dirty="0" smtClean="0"/>
                <a:t>D</a:t>
              </a:r>
              <a:r>
                <a:rPr lang="tr" sz="4300" dirty="0" smtClean="0"/>
                <a:t>oğum sırası</a:t>
              </a:r>
              <a:endParaRPr lang="tr" sz="4300" kern="1200" dirty="0"/>
            </a:p>
          </p:txBody>
        </p:sp>
      </p:grpSp>
      <p:grpSp>
        <p:nvGrpSpPr>
          <p:cNvPr id="12" name="Grup 11"/>
          <p:cNvGrpSpPr/>
          <p:nvPr/>
        </p:nvGrpSpPr>
        <p:grpSpPr>
          <a:xfrm>
            <a:off x="8425544" y="1614060"/>
            <a:ext cx="2918459" cy="1283985"/>
            <a:chOff x="0" y="0"/>
            <a:chExt cx="2632166" cy="1719131"/>
          </a:xfrm>
        </p:grpSpPr>
        <p:sp>
          <p:nvSpPr>
            <p:cNvPr id="13" name="Dikdörtgen 12"/>
            <p:cNvSpPr/>
            <p:nvPr/>
          </p:nvSpPr>
          <p:spPr>
            <a:xfrm>
              <a:off x="0" y="0"/>
              <a:ext cx="2632166" cy="157929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Metin kutusu 13"/>
            <p:cNvSpPr txBox="1"/>
            <p:nvPr/>
          </p:nvSpPr>
          <p:spPr>
            <a:xfrm>
              <a:off x="0" y="139832"/>
              <a:ext cx="2632166" cy="15792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rtlCol="0" anchor="ctr" anchorCtr="0">
              <a:noAutofit/>
            </a:bodyPr>
            <a:lstStyle/>
            <a:p>
              <a:pPr lvl="0" algn="ctr" defTabSz="2133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300" dirty="0" smtClean="0"/>
                <a:t>D</a:t>
              </a:r>
              <a:r>
                <a:rPr lang="tr" sz="4300" dirty="0" smtClean="0"/>
                <a:t>oğum sonrası</a:t>
              </a:r>
              <a:endParaRPr lang="tr" sz="4300" kern="1200" dirty="0"/>
            </a:p>
          </p:txBody>
        </p:sp>
      </p:grpSp>
      <p:sp>
        <p:nvSpPr>
          <p:cNvPr id="19" name="İçerik Yer Tutucusu 3"/>
          <p:cNvSpPr txBox="1">
            <a:spLocks/>
          </p:cNvSpPr>
          <p:nvPr/>
        </p:nvSpPr>
        <p:spPr>
          <a:xfrm>
            <a:off x="496388" y="2312126"/>
            <a:ext cx="3837362" cy="4336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dirty="0" smtClean="0"/>
          </a:p>
          <a:p>
            <a:r>
              <a:rPr lang="tr-TR" sz="1600" dirty="0"/>
              <a:t>Kan uyuşmazlığı </a:t>
            </a:r>
          </a:p>
          <a:p>
            <a:r>
              <a:rPr lang="tr-TR" sz="1600" dirty="0" smtClean="0"/>
              <a:t>Enfeksiyonlar </a:t>
            </a:r>
            <a:endParaRPr lang="tr-TR" sz="1600" dirty="0"/>
          </a:p>
          <a:p>
            <a:r>
              <a:rPr lang="tr-TR" sz="1600" dirty="0" err="1" smtClean="0"/>
              <a:t>Metabolik</a:t>
            </a:r>
            <a:r>
              <a:rPr lang="tr-TR" sz="1600" dirty="0" smtClean="0"/>
              <a:t> </a:t>
            </a:r>
            <a:r>
              <a:rPr lang="tr-TR" sz="1600" dirty="0"/>
              <a:t>hastalıklar </a:t>
            </a:r>
          </a:p>
          <a:p>
            <a:r>
              <a:rPr lang="tr-TR" sz="1600" dirty="0" smtClean="0"/>
              <a:t>Dokuların </a:t>
            </a:r>
            <a:r>
              <a:rPr lang="tr-TR" sz="1600" dirty="0"/>
              <a:t>oksijensiz </a:t>
            </a:r>
            <a:r>
              <a:rPr lang="tr-TR" sz="1600" dirty="0" smtClean="0"/>
              <a:t>kalması</a:t>
            </a:r>
          </a:p>
          <a:p>
            <a:r>
              <a:rPr lang="tr-TR" sz="1600" dirty="0" smtClean="0"/>
              <a:t>Kanamalar </a:t>
            </a:r>
          </a:p>
          <a:p>
            <a:r>
              <a:rPr lang="tr-TR" sz="1600" dirty="0" smtClean="0"/>
              <a:t>Annenin </a:t>
            </a:r>
            <a:r>
              <a:rPr lang="tr-TR" sz="1600" dirty="0"/>
              <a:t>yaşı (16 yaşından küçük veya 40 yaşından büyük) </a:t>
            </a:r>
          </a:p>
          <a:p>
            <a:r>
              <a:rPr lang="tr-TR" sz="1600" dirty="0" smtClean="0"/>
              <a:t>Kalıtımsal </a:t>
            </a:r>
            <a:r>
              <a:rPr lang="tr-TR" sz="1600" dirty="0"/>
              <a:t>nedenler </a:t>
            </a:r>
          </a:p>
        </p:txBody>
      </p:sp>
      <p:sp>
        <p:nvSpPr>
          <p:cNvPr id="20" name="İçerik Yer Tutucusu 3"/>
          <p:cNvSpPr txBox="1">
            <a:spLocks/>
          </p:cNvSpPr>
          <p:nvPr/>
        </p:nvSpPr>
        <p:spPr>
          <a:xfrm>
            <a:off x="8425544" y="2312126"/>
            <a:ext cx="3291839" cy="4336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  <a:p>
            <a:r>
              <a:rPr lang="tr-TR" sz="1600" dirty="0"/>
              <a:t>Enfeksiyonlar </a:t>
            </a:r>
            <a:endParaRPr lang="tr-TR" sz="1600" dirty="0" smtClean="0"/>
          </a:p>
          <a:p>
            <a:r>
              <a:rPr lang="tr-TR" sz="1600" dirty="0" smtClean="0"/>
              <a:t>Kazalar </a:t>
            </a:r>
            <a:endParaRPr lang="tr-TR" sz="1600" dirty="0"/>
          </a:p>
          <a:p>
            <a:r>
              <a:rPr lang="tr-TR" sz="1600" dirty="0" err="1" smtClean="0"/>
              <a:t>Tümöral</a:t>
            </a:r>
            <a:r>
              <a:rPr lang="tr-TR" sz="1600" dirty="0" smtClean="0"/>
              <a:t> </a:t>
            </a:r>
            <a:r>
              <a:rPr lang="tr-TR" sz="1600" dirty="0"/>
              <a:t>nedenler </a:t>
            </a:r>
          </a:p>
          <a:p>
            <a:r>
              <a:rPr lang="tr-TR" sz="1600" dirty="0" smtClean="0"/>
              <a:t>Zehirlenmeler </a:t>
            </a:r>
            <a:endParaRPr lang="tr-TR" sz="1600" dirty="0"/>
          </a:p>
          <a:p>
            <a:r>
              <a:rPr lang="tr-TR" sz="1600" dirty="0" smtClean="0"/>
              <a:t>Kanamalar </a:t>
            </a:r>
            <a:endParaRPr lang="tr-TR" sz="1600" dirty="0"/>
          </a:p>
          <a:p>
            <a:r>
              <a:rPr lang="tr-TR" sz="1600" dirty="0" smtClean="0"/>
              <a:t>Travmalar </a:t>
            </a:r>
            <a:endParaRPr lang="tr-TR" sz="1600" dirty="0"/>
          </a:p>
        </p:txBody>
      </p:sp>
      <p:pic>
        <p:nvPicPr>
          <p:cNvPr id="15" name="Picture 2" descr="C:\Users\ŞENER\Desktop\k_20171144_Mavi_Zeminli_Logo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262" y="5742078"/>
            <a:ext cx="1497873" cy="84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396343" y="2220687"/>
            <a:ext cx="5133704" cy="2233750"/>
          </a:xfrm>
          <a:prstGeom prst="ellipse">
            <a:avLst/>
          </a:prstGeom>
          <a:ln w="57150"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 smtClean="0">
                <a:solidFill>
                  <a:schemeClr val="tx2"/>
                </a:solidFill>
              </a:rPr>
              <a:t>BELİRTİLER</a:t>
            </a:r>
            <a:endParaRPr lang="tr-TR" sz="4400" dirty="0">
              <a:solidFill>
                <a:schemeClr val="tx2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0891" y="2527665"/>
            <a:ext cx="2286000" cy="1619794"/>
          </a:xfrm>
          <a:prstGeom prst="ellipse">
            <a:avLst/>
          </a:prstGeom>
          <a:solidFill>
            <a:schemeClr val="bg1"/>
          </a:solidFill>
          <a:ln w="57150">
            <a:solidFill>
              <a:srgbClr val="64B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>
                <a:solidFill>
                  <a:schemeClr val="tx2"/>
                </a:solidFill>
              </a:rPr>
              <a:t>P</a:t>
            </a:r>
            <a:r>
              <a:rPr lang="tr-TR" dirty="0" err="1" smtClean="0">
                <a:solidFill>
                  <a:schemeClr val="tx2"/>
                </a:solidFill>
              </a:rPr>
              <a:t>ostür</a:t>
            </a:r>
            <a:r>
              <a:rPr lang="tr-TR" dirty="0" smtClean="0">
                <a:solidFill>
                  <a:schemeClr val="tx2"/>
                </a:solidFill>
              </a:rPr>
              <a:t> ve hareket bozukluğu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9170127" y="2834643"/>
            <a:ext cx="2246810" cy="1619794"/>
          </a:xfrm>
          <a:prstGeom prst="ellipse">
            <a:avLst/>
          </a:prstGeom>
          <a:solidFill>
            <a:schemeClr val="bg1"/>
          </a:solidFill>
          <a:ln w="57150">
            <a:solidFill>
              <a:srgbClr val="64B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2"/>
                </a:solidFill>
              </a:rPr>
              <a:t>Kaslarda sertlik veya gevşeklik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55966" y="302625"/>
            <a:ext cx="2434044" cy="1619794"/>
          </a:xfrm>
          <a:prstGeom prst="ellipse">
            <a:avLst/>
          </a:prstGeom>
          <a:solidFill>
            <a:schemeClr val="bg1"/>
          </a:solidFill>
          <a:ln w="57150">
            <a:solidFill>
              <a:srgbClr val="64B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2"/>
                </a:solidFill>
              </a:rPr>
              <a:t>Motor gelişimde gecikme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754982" y="302625"/>
            <a:ext cx="2329543" cy="1619794"/>
          </a:xfrm>
          <a:prstGeom prst="ellipse">
            <a:avLst/>
          </a:prstGeom>
          <a:solidFill>
            <a:schemeClr val="bg1"/>
          </a:solidFill>
          <a:ln w="57150">
            <a:solidFill>
              <a:srgbClr val="64B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2"/>
                </a:solidFill>
              </a:rPr>
              <a:t>Kas güçsüzlüğü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555965" y="4752705"/>
            <a:ext cx="2434045" cy="1619794"/>
          </a:xfrm>
          <a:prstGeom prst="ellipse">
            <a:avLst/>
          </a:prstGeom>
          <a:solidFill>
            <a:schemeClr val="bg1"/>
          </a:solidFill>
          <a:ln w="57150">
            <a:solidFill>
              <a:srgbClr val="64B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2"/>
                </a:solidFill>
              </a:rPr>
              <a:t>Kordinasyon</a:t>
            </a:r>
            <a:r>
              <a:rPr lang="tr-TR" dirty="0" smtClean="0">
                <a:solidFill>
                  <a:schemeClr val="tx2"/>
                </a:solidFill>
              </a:rPr>
              <a:t> problemleri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754983" y="4752705"/>
            <a:ext cx="2329542" cy="1619794"/>
          </a:xfrm>
          <a:prstGeom prst="ellipse">
            <a:avLst/>
          </a:prstGeom>
          <a:solidFill>
            <a:schemeClr val="bg1"/>
          </a:solidFill>
          <a:ln w="57150">
            <a:solidFill>
              <a:srgbClr val="64B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2"/>
                </a:solidFill>
              </a:rPr>
              <a:t>Denge problemleri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9" name="Picture 2" descr="C:\Users\ŞENER\Desktop\k_20171144_Mavi_Zeminli_Logo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262" y="5742078"/>
            <a:ext cx="1497873" cy="84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47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35213" y="-126275"/>
            <a:ext cx="10058402" cy="12192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275"/>
            <a:ext cx="12416490" cy="6984275"/>
          </a:xfrm>
        </p:spPr>
      </p:pic>
      <p:sp>
        <p:nvSpPr>
          <p:cNvPr id="5" name="Dikdörtgen 4"/>
          <p:cNvSpPr/>
          <p:nvPr/>
        </p:nvSpPr>
        <p:spPr>
          <a:xfrm>
            <a:off x="1774498" y="169595"/>
            <a:ext cx="9557425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SEREBRAL PALSİ TİPLERİ</a:t>
            </a:r>
            <a:endParaRPr lang="tr-TR" sz="5400" b="1" cap="none" spc="0" dirty="0">
              <a:ln w="0">
                <a:solidFill>
                  <a:schemeClr val="tx2"/>
                </a:solidFill>
              </a:ln>
              <a:solidFill>
                <a:schemeClr val="tx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79284" y="2092124"/>
            <a:ext cx="2986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rgbClr val="CB1B4A"/>
                </a:solidFill>
                <a:effectLst/>
              </a:rPr>
              <a:t>Spastik</a:t>
            </a:r>
            <a:r>
              <a:rPr lang="tr-TR" sz="54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 </a:t>
            </a:r>
            <a:endParaRPr lang="tr-TR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68559" y="4475062"/>
            <a:ext cx="3591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err="1" smtClean="0">
                <a:ln w="0"/>
                <a:solidFill>
                  <a:srgbClr val="084C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Diskinetik</a:t>
            </a:r>
            <a:endParaRPr lang="tr-TR" sz="5400" b="0" cap="none" spc="0" dirty="0">
              <a:ln w="0"/>
              <a:solidFill>
                <a:srgbClr val="084C6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8957879" y="2092124"/>
            <a:ext cx="2767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err="1" smtClean="0">
                <a:ln w="0"/>
                <a:solidFill>
                  <a:srgbClr val="FCB41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Ataksik</a:t>
            </a:r>
            <a:endParaRPr lang="tr-TR" sz="5400" b="0" cap="none" spc="0" dirty="0">
              <a:ln w="0"/>
              <a:solidFill>
                <a:srgbClr val="FCB41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9207624" y="4475062"/>
            <a:ext cx="21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err="1" smtClean="0">
                <a:ln w="0"/>
                <a:solidFill>
                  <a:srgbClr val="42AFB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mikst</a:t>
            </a:r>
            <a:endParaRPr lang="tr-TR" sz="5400" b="0" cap="none" spc="0" dirty="0">
              <a:ln w="0"/>
              <a:solidFill>
                <a:srgbClr val="42AFB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2" descr="C:\Users\ŞENER\Desktop\k_20171144_Mavi_Zeminli_Logo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262" y="5742078"/>
            <a:ext cx="1497873" cy="84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92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767" y="-629695"/>
            <a:ext cx="13422811" cy="755033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4495472" y="2403565"/>
            <a:ext cx="43611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SEREBRAL PALSİYE </a:t>
            </a:r>
          </a:p>
          <a:p>
            <a:r>
              <a:rPr lang="tr-TR" sz="32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EŞLİK </a:t>
            </a:r>
            <a:r>
              <a:rPr lang="tr-TR" sz="32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EDEN PROBLEMLER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66502" y="1203235"/>
            <a:ext cx="41496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9D3755"/>
                </a:solidFill>
              </a:rPr>
              <a:t>Bilişsel sorunlar</a:t>
            </a:r>
          </a:p>
          <a:p>
            <a:r>
              <a:rPr lang="tr-TR" sz="2000" b="1" dirty="0">
                <a:solidFill>
                  <a:srgbClr val="9D3755"/>
                </a:solidFill>
              </a:rPr>
              <a:t>Epilepsi</a:t>
            </a:r>
          </a:p>
          <a:p>
            <a:r>
              <a:rPr lang="tr-TR" sz="2000" b="1" dirty="0">
                <a:solidFill>
                  <a:srgbClr val="9D3755"/>
                </a:solidFill>
              </a:rPr>
              <a:t>Dil ve konuşma </a:t>
            </a:r>
            <a:r>
              <a:rPr lang="tr-TR" sz="2000" b="1" dirty="0" smtClean="0">
                <a:solidFill>
                  <a:srgbClr val="9D3755"/>
                </a:solidFill>
              </a:rPr>
              <a:t>sorunları</a:t>
            </a:r>
            <a:endParaRPr lang="tr-TR" sz="2000" b="1" dirty="0">
              <a:solidFill>
                <a:srgbClr val="9D3755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866502" y="493195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000" b="1" dirty="0">
                <a:solidFill>
                  <a:srgbClr val="BFC831"/>
                </a:solidFill>
              </a:rPr>
              <a:t>Görme bozuklukları</a:t>
            </a:r>
          </a:p>
          <a:p>
            <a:r>
              <a:rPr lang="tr-TR" sz="2000" b="1" dirty="0">
                <a:solidFill>
                  <a:srgbClr val="BFC831"/>
                </a:solidFill>
              </a:rPr>
              <a:t>İşitme </a:t>
            </a:r>
            <a:r>
              <a:rPr lang="tr-TR" sz="2000" b="1" dirty="0" smtClean="0">
                <a:solidFill>
                  <a:srgbClr val="BFC831"/>
                </a:solidFill>
              </a:rPr>
              <a:t>sorunları</a:t>
            </a:r>
          </a:p>
          <a:p>
            <a:r>
              <a:rPr lang="tr-TR" sz="2000" b="1" dirty="0" smtClean="0">
                <a:solidFill>
                  <a:srgbClr val="BFC831"/>
                </a:solidFill>
              </a:rPr>
              <a:t>Solunum sistemi sorunları</a:t>
            </a:r>
            <a:endParaRPr lang="tr-TR" sz="2000" b="1" dirty="0">
              <a:solidFill>
                <a:srgbClr val="BFC83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8990873" y="1173568"/>
            <a:ext cx="365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FCB412"/>
                </a:solidFill>
              </a:rPr>
              <a:t>Beslenme </a:t>
            </a:r>
            <a:r>
              <a:rPr lang="tr-TR" sz="2000" b="1" dirty="0" smtClean="0">
                <a:solidFill>
                  <a:srgbClr val="FCB412"/>
                </a:solidFill>
              </a:rPr>
              <a:t>sorunları</a:t>
            </a:r>
            <a:endParaRPr lang="tr-TR" sz="2000" b="1" dirty="0">
              <a:solidFill>
                <a:srgbClr val="FCB412"/>
              </a:solidFill>
            </a:endParaRPr>
          </a:p>
          <a:p>
            <a:r>
              <a:rPr lang="tr-TR" sz="2000" b="1" dirty="0" smtClean="0">
                <a:solidFill>
                  <a:srgbClr val="FCB412"/>
                </a:solidFill>
              </a:rPr>
              <a:t>Mide-bağırsak sorunları</a:t>
            </a:r>
            <a:endParaRPr lang="tr-TR" sz="2000" b="1" dirty="0">
              <a:solidFill>
                <a:srgbClr val="FCB412"/>
              </a:solidFill>
            </a:endParaRPr>
          </a:p>
          <a:p>
            <a:r>
              <a:rPr lang="tr-TR" sz="2000" b="1" dirty="0">
                <a:solidFill>
                  <a:srgbClr val="FCB412"/>
                </a:solidFill>
              </a:rPr>
              <a:t>Oral-motor problemler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8990873" y="5008158"/>
            <a:ext cx="28999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42AFB6"/>
                </a:solidFill>
              </a:rPr>
              <a:t>Kronik ağrı</a:t>
            </a:r>
          </a:p>
          <a:p>
            <a:r>
              <a:rPr lang="tr-TR" sz="2000" b="1" dirty="0">
                <a:solidFill>
                  <a:srgbClr val="42AFB6"/>
                </a:solidFill>
              </a:rPr>
              <a:t>İdrar tutamama</a:t>
            </a:r>
          </a:p>
          <a:p>
            <a:r>
              <a:rPr lang="tr-TR" sz="2000" b="1" dirty="0">
                <a:solidFill>
                  <a:srgbClr val="42AFB6"/>
                </a:solidFill>
              </a:rPr>
              <a:t>Uyku sorunu</a:t>
            </a:r>
          </a:p>
        </p:txBody>
      </p:sp>
      <p:pic>
        <p:nvPicPr>
          <p:cNvPr id="8" name="Picture 2" descr="C:\Users\ŞENER\Desktop\k_20171144_Mavi_Zeminli_Logo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060" y="5947619"/>
            <a:ext cx="1310703" cy="84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74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SEREBRAL PALSİ TEDAVİ YÖNTEMLERİ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8315618" y="1920240"/>
            <a:ext cx="387638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Fizyoterapi ve rehabilitasyon</a:t>
            </a:r>
            <a:endParaRPr lang="tr-TR" sz="2000" dirty="0">
              <a:solidFill>
                <a:schemeClr val="tx2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8315618" y="2516535"/>
            <a:ext cx="16930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İlaç tedavisi</a:t>
            </a:r>
            <a:endParaRPr lang="tr-TR" sz="2000" dirty="0">
              <a:solidFill>
                <a:schemeClr val="tx2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8315618" y="3028890"/>
            <a:ext cx="39421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2000" dirty="0" err="1" smtClean="0">
                <a:solidFill>
                  <a:schemeClr val="tx2"/>
                </a:solidFill>
              </a:rPr>
              <a:t>Botulinum</a:t>
            </a:r>
            <a:r>
              <a:rPr lang="tr-TR" sz="2000" dirty="0" smtClean="0">
                <a:solidFill>
                  <a:schemeClr val="tx2"/>
                </a:solidFill>
              </a:rPr>
              <a:t> toksin uygulaması</a:t>
            </a:r>
            <a:endParaRPr lang="tr-TR" sz="2000" dirty="0">
              <a:solidFill>
                <a:schemeClr val="tx2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8315618" y="3634740"/>
            <a:ext cx="28504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Cerrahi uygulamalar</a:t>
            </a:r>
            <a:endParaRPr lang="tr-TR" sz="2000" dirty="0">
              <a:solidFill>
                <a:schemeClr val="tx2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8315618" y="4253049"/>
            <a:ext cx="39581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2000" dirty="0" err="1" smtClean="0">
                <a:solidFill>
                  <a:schemeClr val="tx2"/>
                </a:solidFill>
              </a:rPr>
              <a:t>Ortezler</a:t>
            </a:r>
            <a:r>
              <a:rPr lang="tr-TR" sz="2000" dirty="0" smtClean="0">
                <a:solidFill>
                  <a:schemeClr val="tx2"/>
                </a:solidFill>
              </a:rPr>
              <a:t> ve teknolojik destek</a:t>
            </a:r>
            <a:endParaRPr lang="tr-TR" sz="2000" dirty="0">
              <a:solidFill>
                <a:schemeClr val="tx2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8315618" y="4937215"/>
            <a:ext cx="32095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2000" dirty="0" err="1" smtClean="0">
                <a:solidFill>
                  <a:schemeClr val="tx2"/>
                </a:solidFill>
              </a:rPr>
              <a:t>Ergoterapi</a:t>
            </a:r>
            <a:r>
              <a:rPr lang="tr-TR" sz="2000" dirty="0" smtClean="0">
                <a:solidFill>
                  <a:schemeClr val="tx2"/>
                </a:solidFill>
              </a:rPr>
              <a:t> yaklaşımları</a:t>
            </a:r>
            <a:endParaRPr lang="tr-TR" sz="2000" dirty="0">
              <a:solidFill>
                <a:schemeClr val="tx2"/>
              </a:solidFill>
            </a:endParaRPr>
          </a:p>
        </p:txBody>
      </p:sp>
      <p:pic>
        <p:nvPicPr>
          <p:cNvPr id="14" name="Picture 2" descr="C:\Users\ŞENER\Desktop\k_20171144_Mavi_Zeminli_Logo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262" y="5742078"/>
            <a:ext cx="1497873" cy="84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31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ğa Çizimi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eması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Gökkuşağı sunusu</Template>
  <TotalTime>457</TotalTime>
  <Words>228</Words>
  <Application>Microsoft Office PowerPoint</Application>
  <PresentationFormat>Geniş ekran</PresentationFormat>
  <Paragraphs>70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Arial</vt:lpstr>
      <vt:lpstr>Segoe Print</vt:lpstr>
      <vt:lpstr>Doğa Çizimi 16x9</vt:lpstr>
      <vt:lpstr>PowerPoint Sunusu</vt:lpstr>
      <vt:lpstr>PowerPoint Sunusu</vt:lpstr>
      <vt:lpstr>GÖRÜLME SIKLIĞI</vt:lpstr>
      <vt:lpstr>SEREBRAL PALSİ NEDENLERİ</vt:lpstr>
      <vt:lpstr>PowerPoint Sunusu</vt:lpstr>
      <vt:lpstr>PowerPoint Sunusu</vt:lpstr>
      <vt:lpstr>PowerPoint Sunusu</vt:lpstr>
      <vt:lpstr>SEREBRAL PALSİ TEDAVİ YÖNTEMLERİ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SEREBRAL PALSİ</dc:title>
  <dc:creator>Asus</dc:creator>
  <cp:lastModifiedBy>Ahmet</cp:lastModifiedBy>
  <cp:revision>31</cp:revision>
  <dcterms:created xsi:type="dcterms:W3CDTF">2022-09-30T06:59:08Z</dcterms:created>
  <dcterms:modified xsi:type="dcterms:W3CDTF">2022-10-06T09:30:46Z</dcterms:modified>
</cp:coreProperties>
</file>