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4" r:id="rId6"/>
    <p:sldId id="260" r:id="rId7"/>
    <p:sldId id="269" r:id="rId8"/>
    <p:sldId id="261" r:id="rId9"/>
    <p:sldId id="262" r:id="rId10"/>
    <p:sldId id="263" r:id="rId11"/>
    <p:sldId id="267" r:id="rId12"/>
    <p:sldId id="268" r:id="rId13"/>
    <p:sldId id="265" r:id="rId14"/>
    <p:sldId id="266" r:id="rId15"/>
    <p:sldId id="271" r:id="rId16"/>
    <p:sldId id="27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72308-9C5E-4B56-9730-C1EA11116054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F602C-1763-4B21-86EF-2AF914B940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70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9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4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1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85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84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69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84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77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5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97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DBBB2-0C19-43EB-994D-AB98A2CEB7C6}" type="datetimeFigureOut">
              <a:rPr lang="tr-TR" smtClean="0"/>
              <a:t>3.10.2022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40C3-9EE2-46CC-B5CA-A2D6471CCA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84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03648" y="5013176"/>
            <a:ext cx="7052320" cy="1583117"/>
          </a:xfrm>
        </p:spPr>
        <p:txBody>
          <a:bodyPr/>
          <a:lstStyle/>
          <a:p>
            <a:r>
              <a:rPr lang="tr-TR" dirty="0" smtClean="0"/>
              <a:t>DESTEK EĞİTİM ODASI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91680" y="764704"/>
            <a:ext cx="5180620" cy="1080120"/>
          </a:xfrm>
        </p:spPr>
        <p:txBody>
          <a:bodyPr/>
          <a:lstStyle/>
          <a:p>
            <a:r>
              <a:rPr lang="tr-TR" dirty="0" smtClean="0"/>
              <a:t>SIKÇA SORULAN SORULAR</a:t>
            </a:r>
            <a:endParaRPr lang="tr-TR" dirty="0"/>
          </a:p>
        </p:txBody>
      </p:sp>
      <p:pic>
        <p:nvPicPr>
          <p:cNvPr id="1026" name="Picture 2" descr="C:\Users\ŞENER\Desktop\k_20171144_Mavi_Zeminli_Log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560839" cy="6120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Metin kutusu 3"/>
          <p:cNvSpPr txBox="1"/>
          <p:nvPr/>
        </p:nvSpPr>
        <p:spPr>
          <a:xfrm>
            <a:off x="1619672" y="62068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bg1"/>
                </a:solidFill>
              </a:rPr>
              <a:t>DESTEK EĞİTİM ODASI</a:t>
            </a: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59632" y="5301208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bg1"/>
                </a:solidFill>
              </a:rPr>
              <a:t>SIKÇA SORULAN SORULAR VE CEVAPLARI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DESTEK EĞİTİM ODASINDA HANGİ ÖĞRETMENLER GÖREV ALABİLİR?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Öncelikle </a:t>
            </a:r>
            <a:r>
              <a:rPr lang="tr-TR" dirty="0"/>
              <a:t>okulun öğretmenlerinden olmak üzere özel eğitim öğretmenleri, sınıf öğretmeni ve alan öğretmenleri ile RAM’da görevli özel eğitim öğretmenleri ya da diğer okul ve kurumlardaki öğretmenler </a:t>
            </a:r>
            <a:r>
              <a:rPr lang="tr-TR" dirty="0" smtClean="0"/>
              <a:t>görev alabilir.</a:t>
            </a:r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2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EK DERS ÜCRETİ KARŞILIĞINDA GÖREVLENDİREN (ÜCRETLİ) ÖĞRETMENLER DESTEK EĞİTİM ODASINDA GÖREV ALABİLİR Mİ 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Öğretmen </a:t>
            </a:r>
            <a:r>
              <a:rPr lang="tr-TR" dirty="0"/>
              <a:t>ihtiyacının karşılanamadığı durumlarda ek ders ücreti karşılığı </a:t>
            </a:r>
            <a:r>
              <a:rPr lang="tr-TR" dirty="0" smtClean="0"/>
              <a:t>çalışan </a:t>
            </a:r>
            <a:r>
              <a:rPr lang="tr-TR" dirty="0"/>
              <a:t>öğretmenlerden </a:t>
            </a:r>
            <a:r>
              <a:rPr lang="tr-TR" dirty="0" smtClean="0"/>
              <a:t>görevlendirme (</a:t>
            </a:r>
            <a:r>
              <a:rPr lang="tr-TR" dirty="0"/>
              <a:t>haftalık girebileceği ders saatini </a:t>
            </a:r>
            <a:r>
              <a:rPr lang="tr-TR" dirty="0" smtClean="0"/>
              <a:t>dolduranlar hariç) </a:t>
            </a:r>
            <a:r>
              <a:rPr lang="tr-TR" dirty="0"/>
              <a:t>yapılabilir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53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BOŞ DERSLİK/ODA BULUNMAYAN OKULLARDA DESTEK EĞİTİM ODASI NASIL AÇILIR?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Fiziki </a:t>
            </a:r>
            <a:r>
              <a:rPr lang="tr-TR" dirty="0"/>
              <a:t>şartları nedeniyle destek eğitim odası açılamayan okullarda il/ilçe millî eğitim müdürlüklerinin onayı doğrultusunda fen laboratuvarları, resim atölyeleri, müzik odaları vb. uygun alanlar destek eğitim odası olarak kullanılabilir. </a:t>
            </a:r>
          </a:p>
          <a:p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989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AYNI OKULDA BİRDEN FAZLA DESTEK EĞİTİM ODASI AÇILIR MI 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Özel eğitim ihtiyacı olan öğrencilere yönelik okulun </a:t>
            </a:r>
            <a:r>
              <a:rPr lang="tr-TR" dirty="0" smtClean="0"/>
              <a:t>fiziki </a:t>
            </a:r>
            <a:r>
              <a:rPr lang="tr-TR" dirty="0"/>
              <a:t>şartları, öğrenci sayıları, yetersizlik türleri ve yetenek alanları göz önünde bulundurularak ayrı destek eğitim odaları açılabilir. </a:t>
            </a:r>
          </a:p>
          <a:p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9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dirty="0" smtClean="0"/>
              <a:t>DESTEK EĞİTİM ODALARINDA YÜRÜTÜLECEK HİZMETİ KİM PLANLAR 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Eğitim alacak öğrenciler ile eğitim verecek öğretmenlerin hangi gün ve saatlerde destek eğitim odasında olacaklarına ilişkin planlama okul yönetimince planlanır.</a:t>
            </a:r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9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DESTEK EĞİTİM HİZMETLERİNİN YÜRÜTÜLMESİNDE RAM’LARIN GÖREVİ NEDİR?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Destek eğitim odasının açılış ve işleyiş sürecinde bilgilendirme yapmak,</a:t>
            </a:r>
          </a:p>
          <a:p>
            <a:endParaRPr lang="tr-TR" dirty="0" smtClean="0"/>
          </a:p>
          <a:p>
            <a:r>
              <a:rPr lang="tr-TR" dirty="0" smtClean="0"/>
              <a:t>Okul ve kurumlara danışmanlık hizmeti vermek.</a:t>
            </a:r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494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ŞENER\Desktop\k_20171144_Mavi_Zeminli_Log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10" y="332656"/>
            <a:ext cx="7560837" cy="61206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Metin kutusu 4"/>
          <p:cNvSpPr txBox="1"/>
          <p:nvPr/>
        </p:nvSpPr>
        <p:spPr>
          <a:xfrm>
            <a:off x="819011" y="1052736"/>
            <a:ext cx="7560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DETAYLI BİLGİ VE DANIŞMANLIK  İÇİN: </a:t>
            </a:r>
            <a:endParaRPr lang="tr-TR" sz="28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819010" y="5075647"/>
            <a:ext cx="7560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 </a:t>
            </a:r>
            <a:endParaRPr lang="tr-TR" dirty="0"/>
          </a:p>
          <a:p>
            <a:pPr algn="ctr"/>
            <a:r>
              <a:rPr lang="tr-TR" sz="2400" b="1" dirty="0"/>
              <a:t>ÖZEL EĞİTİM HİZMETLERİ BÖLÜMÜ BAŞKANI</a:t>
            </a:r>
          </a:p>
          <a:p>
            <a:pPr algn="ctr"/>
            <a:r>
              <a:rPr lang="tr-TR" sz="2400" b="1" dirty="0" smtClean="0"/>
              <a:t>SÜLEYMAN ŞENER TEL: 03522316807 </a:t>
            </a:r>
            <a:r>
              <a:rPr lang="tr-TR" sz="2400" b="1" dirty="0"/>
              <a:t>DAHİLİ:115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992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DESTEK EĞİTİM ODASI AÇMAK ZORUNLU MUDUR ?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dirty="0" smtClean="0">
                <a:sym typeface="Wingdings" panose="05000000000000000000" pitchFamily="2" charset="2"/>
              </a:rPr>
              <a:t> </a:t>
            </a:r>
          </a:p>
          <a:p>
            <a:r>
              <a:rPr lang="tr-TR" dirty="0" smtClean="0"/>
              <a:t>Kaynaştırma/bütünleştirme yoluyla eğitim uygulamaları kapsamında eğitimlerine devam eden özel eğitim ihtiyacı olan öğrencilerin </a:t>
            </a:r>
            <a:r>
              <a:rPr lang="tr-TR" dirty="0" smtClean="0">
                <a:latin typeface="+mj-lt"/>
                <a:ea typeface="+mj-ea"/>
                <a:cs typeface="+mj-cs"/>
              </a:rPr>
              <a:t>öğrenim</a:t>
            </a:r>
            <a:r>
              <a:rPr lang="tr-TR" dirty="0" smtClean="0"/>
              <a:t> gördüğü okul ve kurumlarda “Destek Eğitim Odası” açılır. </a:t>
            </a:r>
            <a:r>
              <a:rPr lang="tr-TR" sz="2800" i="1" dirty="0" smtClean="0"/>
              <a:t>(‘’Yönetmelikte açılabilir değil açılır şeklinde ifade edilmesi okullarımıza </a:t>
            </a:r>
            <a:r>
              <a:rPr lang="tr-TR" sz="2800" i="1" dirty="0" smtClean="0">
                <a:solidFill>
                  <a:srgbClr val="FF0000"/>
                </a:solidFill>
              </a:rPr>
              <a:t>zorunluluk</a:t>
            </a:r>
            <a:r>
              <a:rPr lang="tr-TR" sz="2800" i="1" dirty="0" smtClean="0"/>
              <a:t> getirmektedir’’)</a:t>
            </a:r>
            <a:endParaRPr lang="tr-TR" sz="2800" i="1" dirty="0"/>
          </a:p>
        </p:txBody>
      </p:sp>
      <p:pic>
        <p:nvPicPr>
          <p:cNvPr id="2050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55349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DESTEK EĞİTİM ODASI KİMLER İÇİN AÇILIR ?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Eğitsel tanısı fark etmeksizin  BEP Geliştirme Birimi ve Rehberlik Yürütme Kurulunca uygun görülen (kaynaştırma/bütünleştirme </a:t>
            </a:r>
            <a:r>
              <a:rPr lang="tr-TR" dirty="0"/>
              <a:t>yoluyla eğitimlerine devam </a:t>
            </a:r>
            <a:r>
              <a:rPr lang="tr-TR" dirty="0" smtClean="0"/>
              <a:t>eden) tüm öğrenciler için destek eğitim odası açılabilir. </a:t>
            </a:r>
          </a:p>
        </p:txBody>
      </p:sp>
      <p:pic>
        <p:nvPicPr>
          <p:cNvPr id="5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4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ÖZEL YETENEKLİ ÖĞRENCİLER DE DESTEK EĞİTİM ODASINDAN FAYDALANABİLİR Mİ ?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800" dirty="0" smtClean="0"/>
          </a:p>
          <a:p>
            <a:r>
              <a:rPr lang="tr-TR" dirty="0" smtClean="0"/>
              <a:t>Özel </a:t>
            </a:r>
            <a:r>
              <a:rPr lang="tr-TR" dirty="0"/>
              <a:t>yetenekli öğrencilerin yetenek alanları doğrultusunda takip ettikleri dersler destek eğitim odasında zenginleştirme ve hızlandırma yoluyla farklılaştırılarak </a:t>
            </a:r>
            <a:r>
              <a:rPr lang="tr-TR" dirty="0" smtClean="0"/>
              <a:t>verilebilir.</a:t>
            </a:r>
          </a:p>
          <a:p>
            <a:pPr marL="0" indent="0">
              <a:buNone/>
            </a:pPr>
            <a:r>
              <a:rPr lang="tr-TR" sz="2400" i="1" dirty="0" smtClean="0"/>
              <a:t>	*Özel </a:t>
            </a:r>
            <a:r>
              <a:rPr lang="tr-TR" sz="2400" i="1" dirty="0"/>
              <a:t>y</a:t>
            </a:r>
            <a:r>
              <a:rPr lang="tr-TR" sz="2400" i="1" dirty="0" smtClean="0"/>
              <a:t>etenekli </a:t>
            </a:r>
            <a:r>
              <a:rPr lang="tr-TR" sz="2400" i="1" dirty="0"/>
              <a:t>ö</a:t>
            </a:r>
            <a:r>
              <a:rPr lang="tr-TR" sz="2400" i="1" dirty="0" smtClean="0"/>
              <a:t>ğrenciler için ‘‘Zenginleştirilmiş Eğitim Planı’’ hazırlanır.</a:t>
            </a:r>
            <a:endParaRPr lang="tr-TR" sz="2400" i="1" dirty="0"/>
          </a:p>
        </p:txBody>
      </p:sp>
      <p:pic>
        <p:nvPicPr>
          <p:cNvPr id="5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4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HANGİ OKULLARDA DESTEK EĞİTİM ODASI AÇILIR?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b="1" i="1" dirty="0" smtClean="0"/>
          </a:p>
          <a:p>
            <a:r>
              <a:rPr lang="tr-TR" dirty="0"/>
              <a:t>H</a:t>
            </a:r>
            <a:r>
              <a:rPr lang="tr-TR" dirty="0" smtClean="0"/>
              <a:t>er </a:t>
            </a:r>
            <a:r>
              <a:rPr lang="tr-TR" dirty="0"/>
              <a:t>tür ve kademedeki </a:t>
            </a:r>
            <a:r>
              <a:rPr lang="tr-TR" i="1" dirty="0" smtClean="0"/>
              <a:t>(Okul </a:t>
            </a:r>
            <a:r>
              <a:rPr lang="tr-TR" i="1" dirty="0"/>
              <a:t>öncesi, ilköğretim ve </a:t>
            </a:r>
            <a:r>
              <a:rPr lang="tr-TR" i="1" dirty="0" smtClean="0"/>
              <a:t>ortaöğretim kademesinde) </a:t>
            </a:r>
            <a:r>
              <a:rPr lang="tr-TR" dirty="0" smtClean="0"/>
              <a:t>eğitim </a:t>
            </a:r>
            <a:r>
              <a:rPr lang="tr-TR" dirty="0"/>
              <a:t>veren okullarda </a:t>
            </a:r>
            <a:r>
              <a:rPr lang="tr-TR" dirty="0" smtClean="0"/>
              <a:t>il </a:t>
            </a:r>
            <a:r>
              <a:rPr lang="tr-TR" dirty="0"/>
              <a:t>veya ilçe özel eğitim hizmetleri kurulunun teklifi doğrultusunda il veya ilçe milli eğitim müdürlüklerince destek eğitim odası açılır 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9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HANGİ DERSLERDEN DESTEK EĞİTİM ODASI AÇILIR 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BEP Geliştirme Biriminin kararı doğrultusunda öğrencilerin desteğe ihtiyaç duyduğu derslerden açılabilir. </a:t>
            </a:r>
            <a:endParaRPr lang="tr-TR" dirty="0"/>
          </a:p>
        </p:txBody>
      </p:sp>
      <p:pic>
        <p:nvPicPr>
          <p:cNvPr id="5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47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HANGİ GÜN VE SAATLERDE </a:t>
            </a:r>
            <a:r>
              <a:rPr lang="tr-TR" sz="2800" dirty="0"/>
              <a:t>DESTEK EĞİTİM</a:t>
            </a:r>
            <a:r>
              <a:rPr lang="tr-TR" sz="2800" dirty="0" smtClean="0"/>
              <a:t> VERİLİR 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182800" cy="3403800"/>
          </a:xfrm>
        </p:spPr>
        <p:txBody>
          <a:bodyPr/>
          <a:lstStyle/>
          <a:p>
            <a:r>
              <a:rPr lang="tr-TR" dirty="0"/>
              <a:t>Destek eğitim </a:t>
            </a:r>
            <a:r>
              <a:rPr lang="tr-TR" dirty="0" smtClean="0"/>
              <a:t>okulun </a:t>
            </a:r>
            <a:r>
              <a:rPr lang="tr-TR" dirty="0"/>
              <a:t>ders saatleri içinde veya dışında ihtiyaç halinde </a:t>
            </a:r>
            <a:r>
              <a:rPr lang="tr-TR" dirty="0" smtClean="0"/>
              <a:t>hafta sonu </a:t>
            </a:r>
            <a:r>
              <a:rPr lang="tr-TR" dirty="0"/>
              <a:t>da </a:t>
            </a:r>
            <a:r>
              <a:rPr lang="tr-TR" dirty="0" smtClean="0"/>
              <a:t>planlanabilir.</a:t>
            </a:r>
          </a:p>
          <a:p>
            <a:r>
              <a:rPr lang="tr-TR" dirty="0" smtClean="0"/>
              <a:t>Öğrenciye </a:t>
            </a:r>
            <a:r>
              <a:rPr lang="tr-TR" dirty="0"/>
              <a:t>ders saatleri içinde eğitim verilecekse destek eğitim alması planlanan dersin saatinde o derse ilişkin eğitim verilir. </a:t>
            </a:r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49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DESTEK EĞİTİM ODASINDA HAFTADA KAÇ SAAT DERS VERİLİR?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effectLst>
            <a:glow rad="127000">
              <a:schemeClr val="accent5"/>
            </a:glow>
            <a:softEdge rad="317500"/>
          </a:effectLst>
        </p:spPr>
        <p:txBody>
          <a:bodyPr/>
          <a:lstStyle/>
          <a:p>
            <a:r>
              <a:rPr lang="tr-TR" dirty="0" smtClean="0"/>
              <a:t>Öğrencinin </a:t>
            </a:r>
            <a:r>
              <a:rPr lang="tr-TR" dirty="0"/>
              <a:t>destek eğitim odasında alacağı haftalık ders saati, haftalık toplam ders saatinin %40’ını aşmayacak şekilde planlanır.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2400" i="1" dirty="0" smtClean="0"/>
              <a:t>Örneğin</a:t>
            </a:r>
            <a:r>
              <a:rPr lang="tr-TR" sz="2400" i="1" dirty="0"/>
              <a:t>; haftalık </a:t>
            </a:r>
            <a:r>
              <a:rPr lang="tr-TR" sz="2400" i="1" dirty="0" smtClean="0"/>
              <a:t>40 </a:t>
            </a:r>
            <a:r>
              <a:rPr lang="tr-TR" sz="2400" i="1" dirty="0"/>
              <a:t>ders saati öğrenim gören bir öğrenci için söz konusu planlama en fazla </a:t>
            </a:r>
            <a:r>
              <a:rPr lang="tr-TR" sz="2400" i="1" dirty="0" smtClean="0"/>
              <a:t>16 </a:t>
            </a:r>
            <a:r>
              <a:rPr lang="tr-TR" sz="2400" i="1" dirty="0"/>
              <a:t>ders saati </a:t>
            </a:r>
            <a:r>
              <a:rPr lang="tr-TR" sz="2400" i="1" dirty="0" smtClean="0"/>
              <a:t>olacak </a:t>
            </a:r>
            <a:r>
              <a:rPr lang="tr-TR" sz="2400" i="1" dirty="0"/>
              <a:t>şekilde uygulanır. </a:t>
            </a:r>
          </a:p>
        </p:txBody>
      </p:sp>
      <p:pic>
        <p:nvPicPr>
          <p:cNvPr id="6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4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2800" dirty="0" smtClean="0"/>
              <a:t>DESTEK EĞİTİM ODASINDA GRUP EĞİTİMİ VERİLİR Mİ?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Birebir eğitim verilmesi esastır. Fakat </a:t>
            </a:r>
            <a:r>
              <a:rPr lang="tr-TR" dirty="0"/>
              <a:t>BEP geliştirme birimi </a:t>
            </a:r>
            <a:r>
              <a:rPr lang="tr-TR" dirty="0" smtClean="0"/>
              <a:t>kararı doğrultusunda eğitim performansı </a:t>
            </a:r>
            <a:r>
              <a:rPr lang="tr-TR" dirty="0"/>
              <a:t>aynı seviyede olan öğrencilerle </a:t>
            </a:r>
            <a:r>
              <a:rPr lang="tr-TR" dirty="0" smtClean="0"/>
              <a:t>(3 kişiyi geçmemesi önerilir) grup </a:t>
            </a:r>
            <a:r>
              <a:rPr lang="tr-TR" dirty="0"/>
              <a:t>eğitimi </a:t>
            </a:r>
            <a:r>
              <a:rPr lang="tr-TR" dirty="0" smtClean="0"/>
              <a:t>yapılabilir. </a:t>
            </a:r>
            <a:endParaRPr lang="tr-TR" dirty="0"/>
          </a:p>
        </p:txBody>
      </p:sp>
      <p:pic>
        <p:nvPicPr>
          <p:cNvPr id="4" name="Picture 2" descr="C:\Users\ŞENER\Desktop\75OsS3mc_400x400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0" y="5004000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538</Words>
  <Application>Microsoft Office PowerPoint</Application>
  <PresentationFormat>Ekran Gösterisi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Ofis Teması</vt:lpstr>
      <vt:lpstr>DESTEK EĞİTİM ODASI</vt:lpstr>
      <vt:lpstr>DESTEK EĞİTİM ODASI AÇMAK ZORUNLU MUDUR ?</vt:lpstr>
      <vt:lpstr>DESTEK EĞİTİM ODASI KİMLER İÇİN AÇILIR ?</vt:lpstr>
      <vt:lpstr>ÖZEL YETENEKLİ ÖĞRENCİLER DE DESTEK EĞİTİM ODASINDAN FAYDALANABİLİR Mİ ?</vt:lpstr>
      <vt:lpstr>HANGİ OKULLARDA DESTEK EĞİTİM ODASI AÇILIR?</vt:lpstr>
      <vt:lpstr>HANGİ DERSLERDEN DESTEK EĞİTİM ODASI AÇILIR ?</vt:lpstr>
      <vt:lpstr>HANGİ GÜN VE SAATLERDE DESTEK EĞİTİM VERİLİR ?</vt:lpstr>
      <vt:lpstr>DESTEK EĞİTİM ODASINDA HAFTADA KAÇ SAAT DERS VERİLİR? </vt:lpstr>
      <vt:lpstr>DESTEK EĞİTİM ODASINDA GRUP EĞİTİMİ VERİLİR Mİ?</vt:lpstr>
      <vt:lpstr>DESTEK EĞİTİM ODASINDA HANGİ ÖĞRETMENLER GÖREV ALABİLİR? </vt:lpstr>
      <vt:lpstr>EK DERS ÜCRETİ KARŞILIĞINDA GÖREVLENDİREN (ÜCRETLİ) ÖĞRETMENLER DESTEK EĞİTİM ODASINDA GÖREV ALABİLİR Mİ ?</vt:lpstr>
      <vt:lpstr>BOŞ DERSLİK/ODA BULUNMAYAN OKULLARDA DESTEK EĞİTİM ODASI NASIL AÇILIR?</vt:lpstr>
      <vt:lpstr>AYNI OKULDA BİRDEN FAZLA DESTEK EĞİTİM ODASI AÇILIR MI ?</vt:lpstr>
      <vt:lpstr>DESTEK EĞİTİM ODALARINDA YÜRÜTÜLECEK HİZMETİ KİM PLANLAR ?</vt:lpstr>
      <vt:lpstr>DESTEK EĞİTİM HİZMETLERİNİN YÜRÜTÜLMESİNDE RAM’LARIN GÖREVİ NEDİR?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DESTEK EĞİTİM ODASI</dc:title>
  <dc:creator>ŞENER</dc:creator>
  <cp:lastModifiedBy>Ahmet</cp:lastModifiedBy>
  <cp:revision>27</cp:revision>
  <dcterms:created xsi:type="dcterms:W3CDTF">2022-10-01T15:30:01Z</dcterms:created>
  <dcterms:modified xsi:type="dcterms:W3CDTF">2022-10-03T09:02:12Z</dcterms:modified>
</cp:coreProperties>
</file>