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77" r:id="rId3"/>
    <p:sldId id="273" r:id="rId4"/>
    <p:sldId id="274" r:id="rId5"/>
    <p:sldId id="275" r:id="rId6"/>
    <p:sldId id="276" r:id="rId7"/>
    <p:sldId id="257" r:id="rId8"/>
    <p:sldId id="258" r:id="rId9"/>
    <p:sldId id="259" r:id="rId10"/>
    <p:sldId id="260" r:id="rId11"/>
    <p:sldId id="261" r:id="rId12"/>
    <p:sldId id="262" r:id="rId13"/>
    <p:sldId id="263" r:id="rId14"/>
    <p:sldId id="264" r:id="rId15"/>
    <p:sldId id="265" r:id="rId16"/>
    <p:sldId id="266" r:id="rId17"/>
    <p:sldId id="267" r:id="rId18"/>
    <p:sldId id="278" r:id="rId1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480" y="10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14.10.2021</a:t>
            </a:fld>
            <a:endParaRPr lang="tr-TR"/>
          </a:p>
        </p:txBody>
      </p:sp>
      <p:sp>
        <p:nvSpPr>
          <p:cNvPr id="17" name="16 Altbilgi Yer Tutucusu"/>
          <p:cNvSpPr>
            <a:spLocks noGrp="1"/>
          </p:cNvSpPr>
          <p:nvPr>
            <p:ph type="ftr" sz="quarter" idx="11"/>
          </p:nvPr>
        </p:nvSpPr>
        <p:spPr bwMode="auto">
          <a:xfrm rot="5400000">
            <a:off x="7077269" y="4181669"/>
            <a:ext cx="3657600" cy="384048"/>
          </a:xfrm>
        </p:spPr>
        <p:txBody>
          <a:bodyPr/>
          <a:lstStyle/>
          <a:p>
            <a:endParaRPr lang="tr-TR"/>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14.10.2021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0"/>
            <a:ext cx="1676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9"/>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14.10.2021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D9F75050-0E15-4C5B-92B0-66D068882F1F}" type="datetimeFigureOut">
              <a:rPr lang="tr-TR" smtClean="0"/>
              <a:pPr/>
              <a:t>14.10.2021</a:t>
            </a:fld>
            <a:endParaRPr lang="tr-TR"/>
          </a:p>
        </p:txBody>
      </p:sp>
      <p:sp>
        <p:nvSpPr>
          <p:cNvPr id="9" name="8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14.10.2021</a:t>
            </a:fld>
            <a:endParaRPr lang="tr-TR"/>
          </a:p>
        </p:txBody>
      </p:sp>
      <p:sp>
        <p:nvSpPr>
          <p:cNvPr id="5" name="4 Altbilgi Yer Tutucusu"/>
          <p:cNvSpPr>
            <a:spLocks noGrp="1"/>
          </p:cNvSpPr>
          <p:nvPr>
            <p:ph type="ftr" sz="quarter" idx="11"/>
          </p:nvPr>
        </p:nvSpPr>
        <p:spPr bwMode="auto">
          <a:xfrm rot="5400000">
            <a:off x="7077456" y="4178808"/>
            <a:ext cx="3657600" cy="384048"/>
          </a:xfrm>
        </p:spPr>
        <p:txBody>
          <a:bodyPr/>
          <a:lstStyle/>
          <a:p>
            <a:endParaRPr lang="tr-TR"/>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14.10.2021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14.10.2021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D9F75050-0E15-4C5B-92B0-66D068882F1F}" type="datetimeFigureOut">
              <a:rPr lang="tr-TR" smtClean="0"/>
              <a:pPr/>
              <a:t>14.10.2021</a:t>
            </a:fld>
            <a:endParaRPr lang="tr-TR"/>
          </a:p>
        </p:txBody>
      </p:sp>
      <p:sp>
        <p:nvSpPr>
          <p:cNvPr id="7" name="6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14.10.2021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1"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D9F75050-0E15-4C5B-92B0-66D068882F1F}" type="datetimeFigureOut">
              <a:rPr lang="tr-TR" smtClean="0"/>
              <a:pPr/>
              <a:t>14.10.2021</a:t>
            </a:fld>
            <a:endParaRPr lang="tr-TR"/>
          </a:p>
        </p:txBody>
      </p:sp>
      <p:sp>
        <p:nvSpPr>
          <p:cNvPr id="22" name="21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765799"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D9F75050-0E15-4C5B-92B0-66D068882F1F}" type="datetimeFigureOut">
              <a:rPr lang="tr-TR" smtClean="0"/>
              <a:pPr/>
              <a:t>14.10.2021</a:t>
            </a:fld>
            <a:endParaRPr lang="tr-TR"/>
          </a:p>
        </p:txBody>
      </p:sp>
      <p:sp>
        <p:nvSpPr>
          <p:cNvPr id="18" name="17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14.10.2021</a:t>
            </a:fld>
            <a:endParaRPr lang="tr-TR"/>
          </a:p>
        </p:txBody>
      </p:sp>
      <p:sp>
        <p:nvSpPr>
          <p:cNvPr id="3" name="2 Altbilgi Yer Tutucusu"/>
          <p:cNvSpPr>
            <a:spLocks noGrp="1"/>
          </p:cNvSpPr>
          <p:nvPr>
            <p:ph type="ftr" sz="quarter" idx="3"/>
          </p:nvPr>
        </p:nvSpPr>
        <p:spPr>
          <a:xfrm rot="5400000">
            <a:off x="6990187"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286000" y="3124200"/>
            <a:ext cx="6858000" cy="1816968"/>
          </a:xfrm>
        </p:spPr>
        <p:txBody>
          <a:bodyPr>
            <a:normAutofit fontScale="90000"/>
          </a:bodyPr>
          <a:lstStyle/>
          <a:p>
            <a:r>
              <a:rPr lang="tr-TR" dirty="0" smtClean="0">
                <a:latin typeface="Times New Roman" pitchFamily="18" charset="0"/>
                <a:cs typeface="Times New Roman" pitchFamily="18" charset="0"/>
              </a:rPr>
              <a:t>ÇOCUK VE </a:t>
            </a:r>
            <a:r>
              <a:rPr lang="tr-TR" dirty="0" smtClean="0">
                <a:latin typeface="Times New Roman" pitchFamily="18" charset="0"/>
                <a:cs typeface="Times New Roman" pitchFamily="18" charset="0"/>
              </a:rPr>
              <a:t>YAS</a:t>
            </a:r>
            <a:br>
              <a:rPr lang="tr-TR" dirty="0" smtClean="0">
                <a:latin typeface="Times New Roman" pitchFamily="18" charset="0"/>
                <a:cs typeface="Times New Roman" pitchFamily="18" charset="0"/>
              </a:rPr>
            </a:br>
            <a:r>
              <a:rPr lang="tr-TR" dirty="0" smtClean="0">
                <a:latin typeface="Times New Roman" pitchFamily="18" charset="0"/>
                <a:cs typeface="Times New Roman" pitchFamily="18" charset="0"/>
              </a:rPr>
              <a:t/>
            </a:r>
            <a:br>
              <a:rPr lang="tr-TR" dirty="0" smtClean="0">
                <a:latin typeface="Times New Roman" pitchFamily="18" charset="0"/>
                <a:cs typeface="Times New Roman" pitchFamily="18" charset="0"/>
              </a:rPr>
            </a:br>
            <a:r>
              <a:rPr lang="tr-TR" dirty="0" smtClean="0">
                <a:latin typeface="Times New Roman" pitchFamily="18" charset="0"/>
                <a:cs typeface="Times New Roman" pitchFamily="18" charset="0"/>
              </a:rPr>
              <a:t>Hazırlayan :       </a:t>
            </a:r>
            <a:br>
              <a:rPr lang="tr-TR" dirty="0" smtClean="0">
                <a:latin typeface="Times New Roman" pitchFamily="18" charset="0"/>
                <a:cs typeface="Times New Roman" pitchFamily="18" charset="0"/>
              </a:rPr>
            </a:br>
            <a:r>
              <a:rPr lang="tr-TR" dirty="0" smtClean="0">
                <a:latin typeface="Times New Roman" pitchFamily="18" charset="0"/>
                <a:cs typeface="Times New Roman" pitchFamily="18" charset="0"/>
              </a:rPr>
              <a:t>Psikolojik Danışman Evin karaca</a:t>
            </a:r>
            <a:endParaRPr lang="tr-T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Tepkiler</a:t>
            </a:r>
            <a:endParaRPr lang="tr-TR" dirty="0"/>
          </a:p>
        </p:txBody>
      </p:sp>
      <p:sp>
        <p:nvSpPr>
          <p:cNvPr id="3" name="2 İçerik Yer Tutucusu"/>
          <p:cNvSpPr>
            <a:spLocks noGrp="1"/>
          </p:cNvSpPr>
          <p:nvPr>
            <p:ph sz="quarter" idx="1"/>
          </p:nvPr>
        </p:nvSpPr>
        <p:spPr/>
        <p:txBody>
          <a:bodyPr>
            <a:normAutofit fontScale="92500" lnSpcReduction="10000"/>
          </a:bodyPr>
          <a:lstStyle/>
          <a:p>
            <a:r>
              <a:rPr lang="tr-TR" dirty="0" smtClean="0"/>
              <a:t>Kaygı ve korku </a:t>
            </a:r>
          </a:p>
          <a:p>
            <a:r>
              <a:rPr lang="tr-TR" dirty="0" smtClean="0"/>
              <a:t>Uyku bozuklukları</a:t>
            </a:r>
          </a:p>
          <a:p>
            <a:r>
              <a:rPr lang="tr-TR" dirty="0" smtClean="0"/>
              <a:t>Öfke</a:t>
            </a:r>
          </a:p>
          <a:p>
            <a:r>
              <a:rPr lang="tr-TR" dirty="0" smtClean="0"/>
              <a:t>Dikkat çekmek için yapılan davranışlar</a:t>
            </a:r>
          </a:p>
          <a:p>
            <a:r>
              <a:rPr lang="tr-TR" dirty="0" smtClean="0"/>
              <a:t>İçine kapanma ve çevreden uzaklaşma</a:t>
            </a:r>
          </a:p>
          <a:p>
            <a:r>
              <a:rPr lang="tr-TR" dirty="0" smtClean="0"/>
              <a:t>Üzüntü ve özlem</a:t>
            </a:r>
          </a:p>
          <a:p>
            <a:r>
              <a:rPr lang="tr-TR" dirty="0" smtClean="0"/>
              <a:t>Suçluluk</a:t>
            </a:r>
          </a:p>
          <a:p>
            <a:r>
              <a:rPr lang="tr-TR" dirty="0" smtClean="0"/>
              <a:t>Olanlarla ilgili oyunlar oynama</a:t>
            </a:r>
          </a:p>
          <a:p>
            <a:r>
              <a:rPr lang="tr-TR" dirty="0" smtClean="0"/>
              <a:t>Yaşından daha küçükmüş gibi davranma, bebeksi davranışlar</a:t>
            </a:r>
          </a:p>
          <a:p>
            <a:r>
              <a:rPr lang="tr-TR" dirty="0" smtClean="0"/>
              <a:t>Olayları, rahatsız edici bir şekilde tekrar tekrar yaşıyormuş gibi olma</a:t>
            </a:r>
            <a:br>
              <a:rPr lang="tr-TR" dirty="0" smtClean="0"/>
            </a:br>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r>
              <a:rPr lang="tr-TR" dirty="0" smtClean="0"/>
              <a:t>Kayıp birden ve beklenmedik ya da beklenen bir kayıp da olsa, çocuğa bununla ilgili bilgi verilmesi ve çocukla olanların konuşulması, onun olup bitenleri kavraması açısından çok önemlidir.</a:t>
            </a:r>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Bilgilendirme Nasıl Olmalı</a:t>
            </a:r>
            <a:endParaRPr lang="tr-TR" dirty="0"/>
          </a:p>
        </p:txBody>
      </p:sp>
      <p:sp>
        <p:nvSpPr>
          <p:cNvPr id="3" name="2 İçerik Yer Tutucusu"/>
          <p:cNvSpPr>
            <a:spLocks noGrp="1"/>
          </p:cNvSpPr>
          <p:nvPr>
            <p:ph sz="quarter" idx="1"/>
          </p:nvPr>
        </p:nvSpPr>
        <p:spPr/>
        <p:txBody>
          <a:bodyPr>
            <a:normAutofit/>
          </a:bodyPr>
          <a:lstStyle/>
          <a:p>
            <a:r>
              <a:rPr lang="tr-TR" dirty="0" smtClean="0"/>
              <a:t>Çocuğa olup bitenlerin anlatılması ertelenmemeli.</a:t>
            </a:r>
          </a:p>
          <a:p>
            <a:r>
              <a:rPr lang="tr-TR" dirty="0" smtClean="0"/>
              <a:t>Çocuğa haberi verirken sessiz ve sakin, tercihen çocuğun aşina olduğu ve kendini güvende hissettiği bir ortam seçilmeli.</a:t>
            </a:r>
          </a:p>
          <a:p>
            <a:r>
              <a:rPr lang="tr-TR" dirty="0" smtClean="0"/>
              <a:t>Çocuğa açıklama yaparken açık ve doğru bilgiler, çocuğun yaşına uygun bir dil kullanarak aktarılmalı.</a:t>
            </a:r>
          </a:p>
          <a:p>
            <a:r>
              <a:rPr lang="tr-TR" dirty="0" smtClean="0"/>
              <a:t>Verilecek haber için çocuk önceden hazırlanmalı. Mesela; haberi vermeden önce çocuğu buna hazırlamak için “Sana, üzücü bir haber vereceğim.” denilebilir.</a:t>
            </a:r>
            <a:endParaRPr lang="tr-T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fontScale="92500"/>
          </a:bodyPr>
          <a:lstStyle/>
          <a:p>
            <a:r>
              <a:rPr lang="tr-TR" dirty="0" smtClean="0"/>
              <a:t>Çocuğa haber verildikten sonra onunla oturulmalı ve eğer istiyorsa soru sormasına izin verilmelidir. Çocuk, haberi duyar duymaz dışarı çıkıp oyun oynamak ya da televizyon seyretmek isteyebilir. Bunlar çocuklar için oldukça normal tepkilerdir. Bu durum, çocukların, haberi sindirmek için zamana ihtiyaçları olduğunun bir göstergesidir. Bu zamanı kendilerine tanımak için duydukları haberi ve onunla ilgili düşünceleri bir kenara itebilirler. Bu durum ise, çocuğun aynı zamanda kaybettiği kişinin geri gelmeyeceğini anladığını ve bunun sonuçlarını hemen düşünemeyeceğini de gösterir. Çocuklar, bu kayıpların sonuçlarını, ancak zaman içinde yaşayarak öğrenebilmektedirler.</a:t>
            </a:r>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r>
              <a:rPr lang="tr-TR" dirty="0" smtClean="0"/>
              <a:t>Çocuklar genellikle olanlardan kendilerini sorumlu tuttuklarından, onlara, meydana gelenlerin, onların söyledikleri bir söz, yaptıkları bir davranış ya da düşündükleri bir şey nedeniyle olmadığının söylenmesi gerekir.</a:t>
            </a:r>
            <a:endParaRPr lang="tr-T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r>
              <a:rPr lang="tr-TR" dirty="0" smtClean="0"/>
              <a:t>Genellikle çocukların da cenaze törenlerine katılmaları, onlar için birçok açıdan faydalıdır. Çocuğun cenaze törenine katılması, olup bitenleri anlamasına yardımcı olur. Eğer çocuk cenaze töreninden korkuyorsa, kendisine orada olup biteceklerle ilgili ayrıntılı bilgi vererek aslında korkulacak ya da çekinilecek bir şey olmadığı açıklanmalıdır.</a:t>
            </a:r>
            <a:endParaRPr lang="tr-T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Kaybı olan ve yas yaşayan çocuğa destek olmak</a:t>
            </a:r>
            <a:endParaRPr lang="tr-TR" dirty="0"/>
          </a:p>
        </p:txBody>
      </p:sp>
      <p:sp>
        <p:nvSpPr>
          <p:cNvPr id="3" name="2 İçerik Yer Tutucusu"/>
          <p:cNvSpPr>
            <a:spLocks noGrp="1"/>
          </p:cNvSpPr>
          <p:nvPr>
            <p:ph sz="quarter" idx="1"/>
          </p:nvPr>
        </p:nvSpPr>
        <p:spPr/>
        <p:txBody>
          <a:bodyPr>
            <a:normAutofit/>
          </a:bodyPr>
          <a:lstStyle/>
          <a:p>
            <a:r>
              <a:rPr lang="tr-TR" dirty="0" smtClean="0"/>
              <a:t>Çocuğa önemsendiği, onunla ilgilenildiği ve bakılacağı duygusu verilmelidir.Çocuk, şu anda ona bakan kişiden de ayrılacağını düşünerek korkabilir.Fiziksel açıdan ona yakın olmak güvende olduğu duygusunu verir.</a:t>
            </a:r>
          </a:p>
          <a:p>
            <a:r>
              <a:rPr lang="tr-TR" dirty="0" smtClean="0"/>
              <a:t>Çocuğu kucağa alarak ona olanları açıklamak, anlatılanları nasıl anladığını görmek için onu dinlemek, duygu ve düşüncelerini anlatması için ona fırsat tanımak gerekir.</a:t>
            </a:r>
          </a:p>
          <a:p>
            <a:r>
              <a:rPr lang="tr-TR" dirty="0" smtClean="0"/>
              <a:t>Çocuğa kayıpla ilgili bilgi vererek olanları tam olarak anlamasını sağlamak gerekir.</a:t>
            </a:r>
            <a:br>
              <a:rPr lang="tr-TR" dirty="0" smtClean="0"/>
            </a:br>
            <a:endParaRPr lang="tr-T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Kaybı olan ve yas yaşayan çocuğa destek olmak</a:t>
            </a:r>
            <a:endParaRPr lang="tr-TR" dirty="0"/>
          </a:p>
        </p:txBody>
      </p:sp>
      <p:sp>
        <p:nvSpPr>
          <p:cNvPr id="3" name="2 İçerik Yer Tutucusu"/>
          <p:cNvSpPr>
            <a:spLocks noGrp="1"/>
          </p:cNvSpPr>
          <p:nvPr>
            <p:ph sz="quarter" idx="1"/>
          </p:nvPr>
        </p:nvSpPr>
        <p:spPr/>
        <p:txBody>
          <a:bodyPr>
            <a:normAutofit fontScale="92500"/>
          </a:bodyPr>
          <a:lstStyle/>
          <a:p>
            <a:r>
              <a:rPr lang="tr-TR" dirty="0" smtClean="0"/>
              <a:t>Ölümün nedenine ilişkin yanlış anlamalarının olup olmadığına dikkat edilmelidir.</a:t>
            </a:r>
          </a:p>
          <a:p>
            <a:r>
              <a:rPr lang="tr-TR" dirty="0" smtClean="0"/>
              <a:t>Çocuğun olanlara bir anlam vermesine yardımcı olunmalıdır.</a:t>
            </a:r>
          </a:p>
          <a:p>
            <a:r>
              <a:rPr lang="tr-TR" dirty="0" smtClean="0"/>
              <a:t>Çocuğun olanlarla ilgili konuşmasına, oyunlar oynamasına ve resimler yapmasına izin verilmelidir.</a:t>
            </a:r>
          </a:p>
          <a:p>
            <a:r>
              <a:rPr lang="tr-TR" dirty="0" smtClean="0"/>
              <a:t>Evde, okulda veya yuvada eskiden kurulmuş olan düzenin devam etmesi sağlanmalıdır.</a:t>
            </a:r>
          </a:p>
          <a:p>
            <a:r>
              <a:rPr lang="tr-TR" dirty="0" smtClean="0"/>
              <a:t>Anne baba çocuğun dile getirdiği ihtiyaçlara ve tepkilere duyarlı olmalıdır.</a:t>
            </a:r>
          </a:p>
          <a:p>
            <a:r>
              <a:rPr lang="tr-TR" dirty="0" smtClean="0"/>
              <a:t>Yuva ya da okuldaki sorumluları, olanlardan haberdar ederek onların da çocuğa en iyi şekilde destek vermeleri sağlanmalıdır.</a:t>
            </a:r>
            <a:endParaRPr lang="tr-T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t>Yararlanılan kaynaklar</a:t>
            </a:r>
            <a:endParaRPr lang="tr-TR" b="1" dirty="0"/>
          </a:p>
        </p:txBody>
      </p:sp>
      <p:sp>
        <p:nvSpPr>
          <p:cNvPr id="3" name="2 İçerik Yer Tutucusu"/>
          <p:cNvSpPr>
            <a:spLocks noGrp="1"/>
          </p:cNvSpPr>
          <p:nvPr>
            <p:ph sz="quarter" idx="1"/>
          </p:nvPr>
        </p:nvSpPr>
        <p:spPr/>
        <p:txBody>
          <a:bodyPr/>
          <a:lstStyle/>
          <a:p>
            <a:pPr>
              <a:buNone/>
            </a:pPr>
            <a:r>
              <a:rPr lang="tr-TR" i="1" dirty="0" smtClean="0"/>
              <a:t>   Yeni Dönemde Okula Uyum Kitapçığı; Öğretmenlere Ve Öğrencilere Yönelik Yaratıcı Çözümler, Eğitim Reformu Girişimi (ERG)</a:t>
            </a: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67600" cy="4940312"/>
          </a:xfrm>
        </p:spPr>
        <p:txBody>
          <a:bodyPr/>
          <a:lstStyle/>
          <a:p>
            <a:r>
              <a:rPr lang="tr-TR" b="1" dirty="0" smtClean="0"/>
              <a:t>        YAS EVRELERİ</a:t>
            </a:r>
            <a:endParaRPr lang="tr-TR"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ŞOK VE İNKAR</a:t>
            </a:r>
            <a:endParaRPr lang="tr-TR" b="1" dirty="0"/>
          </a:p>
        </p:txBody>
      </p:sp>
      <p:sp>
        <p:nvSpPr>
          <p:cNvPr id="3" name="2 İçerik Yer Tutucusu"/>
          <p:cNvSpPr>
            <a:spLocks noGrp="1"/>
          </p:cNvSpPr>
          <p:nvPr>
            <p:ph sz="quarter" idx="1"/>
          </p:nvPr>
        </p:nvSpPr>
        <p:spPr/>
        <p:txBody>
          <a:bodyPr>
            <a:normAutofit fontScale="92500" lnSpcReduction="20000"/>
          </a:bodyPr>
          <a:lstStyle/>
          <a:p>
            <a:r>
              <a:rPr lang="tr-TR" dirty="0" smtClean="0"/>
              <a:t>Yakın kaybı sonrası ilk ortaya çıkan ruhsal tepki şok ve inkârdır. Sıklıkla bunun bir rüya olduğu, duyduklarının gerçek olmadığı düşüncesi olur. Bazı kişilerde ise donakalma gibi tepkiler görülebilir. Kronik hastalık, yaşlılık gibi durumlarda bu tepkilerin daha hafif düzeyde olması beklenirken COVID-19 salgınında olduğu gibi ani, beklenmedik ve </a:t>
            </a:r>
            <a:r>
              <a:rPr lang="tr-TR" dirty="0" err="1" smtClean="0"/>
              <a:t>travmatik</a:t>
            </a:r>
            <a:r>
              <a:rPr lang="tr-TR" dirty="0" smtClean="0"/>
              <a:t> ölümlerde bu tepkiler daha yoğun yaşanabilir. Yine ölen kişinin son anlarında yanında olmak ve vedalaşabilmek, cenaze törenine katılmak, mezar ziyaretinde bulunmak ve baş sağlığı ziyaretlerini kabul etmek gibi ritüeller ölümün gerçekliğinin kabullenilmesinde önemli araçlardır. COVID-19 enfeksiyonunun bulaşıcı bir hastalık olması nedeni ile ne yazık ki bu ritüeller gerçekleştirilememektedir.</a:t>
            </a:r>
          </a:p>
          <a:p>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ÖFKE</a:t>
            </a:r>
            <a:endParaRPr lang="tr-TR" b="1" dirty="0"/>
          </a:p>
        </p:txBody>
      </p:sp>
      <p:sp>
        <p:nvSpPr>
          <p:cNvPr id="3" name="2 İçerik Yer Tutucusu"/>
          <p:cNvSpPr>
            <a:spLocks noGrp="1"/>
          </p:cNvSpPr>
          <p:nvPr>
            <p:ph sz="quarter" idx="1"/>
          </p:nvPr>
        </p:nvSpPr>
        <p:spPr/>
        <p:txBody>
          <a:bodyPr/>
          <a:lstStyle/>
          <a:p>
            <a:r>
              <a:rPr lang="tr-TR" dirty="0" smtClean="0"/>
              <a:t>Şok ve inkâr evresinden sonra ise öfke evresi gelmektedir. Yakın kaybı sonrasında halen önlemlere uymamaları nedeniyle diğer insanlara; ‘kendini korumadı, sağlığına dikkat etmedi, sigara içmeye devam etti’ düşüncesiyle ölen kişiye; ‘ya benden hastalık bulaştıysa’ düşüncesiyle kendisine; ‘Neden benim yakınımı aldın? Bu neden benim başıma geldi?’ düşüncesiyle Allah’a yönelik öfke hissedebilir.</a:t>
            </a:r>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PAZARLIK</a:t>
            </a:r>
            <a:endParaRPr lang="tr-TR" b="1" dirty="0"/>
          </a:p>
        </p:txBody>
      </p:sp>
      <p:sp>
        <p:nvSpPr>
          <p:cNvPr id="3" name="2 İçerik Yer Tutucusu"/>
          <p:cNvSpPr>
            <a:spLocks noGrp="1"/>
          </p:cNvSpPr>
          <p:nvPr>
            <p:ph sz="quarter" idx="1"/>
          </p:nvPr>
        </p:nvSpPr>
        <p:spPr/>
        <p:txBody>
          <a:bodyPr/>
          <a:lstStyle/>
          <a:p>
            <a:r>
              <a:rPr lang="tr-TR" dirty="0" smtClean="0"/>
              <a:t>Olağan yasta bir sonraki evre ise pazarlık evresidir. Bu evrede kişi olayı tekrar tekrar gözden geçirerek ölümü engellemeye çalışır. COVID-19 enfeksiyonu nedeni ile yakınlarını kaybeden kişilerde ‘keşke başka bir hastaneye ya da doktora götürebilseydim’, </a:t>
            </a:r>
            <a:r>
              <a:rPr lang="nn-NO" dirty="0" smtClean="0"/>
              <a:t>‘eğer haberleri zamanında takip etseydim ve</a:t>
            </a:r>
            <a:r>
              <a:rPr lang="tr-TR" dirty="0" smtClean="0"/>
              <a:t> önerilere uysaydım onu kurtarabilirdim’, ‘keşke hafif belirtilerde ona inansaydım ve daha erken doktora götürseydim’ şeklinde düşünceler görülebilir. </a:t>
            </a:r>
          </a:p>
          <a:p>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DEPRESYON</a:t>
            </a:r>
            <a:endParaRPr lang="tr-TR" b="1" dirty="0"/>
          </a:p>
        </p:txBody>
      </p:sp>
      <p:sp>
        <p:nvSpPr>
          <p:cNvPr id="3" name="2 İçerik Yer Tutucusu"/>
          <p:cNvSpPr>
            <a:spLocks noGrp="1"/>
          </p:cNvSpPr>
          <p:nvPr>
            <p:ph sz="quarter" idx="1"/>
          </p:nvPr>
        </p:nvSpPr>
        <p:spPr/>
        <p:txBody>
          <a:bodyPr/>
          <a:lstStyle/>
          <a:p>
            <a:r>
              <a:rPr lang="tr-TR" dirty="0" smtClean="0"/>
              <a:t>Olağan yas sürecinde pazarlık evresini kişinin kaybı geri döndüremediğini fark etmesi ile depresyon evresi takip eder. Ardından ise kaybın kabullenilmesi ile yas çözümlenir.</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3200" b="1" dirty="0" smtClean="0"/>
              <a:t>ÇOCUKLARDA YAS</a:t>
            </a:r>
            <a:endParaRPr lang="tr-TR" sz="3200" b="1" dirty="0"/>
          </a:p>
        </p:txBody>
      </p:sp>
      <p:sp>
        <p:nvSpPr>
          <p:cNvPr id="3" name="2 İçerik Yer Tutucusu"/>
          <p:cNvSpPr>
            <a:spLocks noGrp="1"/>
          </p:cNvSpPr>
          <p:nvPr>
            <p:ph sz="quarter" idx="1"/>
          </p:nvPr>
        </p:nvSpPr>
        <p:spPr/>
        <p:txBody>
          <a:bodyPr/>
          <a:lstStyle/>
          <a:p>
            <a:r>
              <a:rPr lang="tr-TR" dirty="0" smtClean="0"/>
              <a:t>Çocuklar da büyükler gibi çeşitli türden kayıplar yaşayabilirler ve bu kayıplar, çocuklarda yas tepkisine yol açabilir.Çocuklar için ölüm büyüklerden daha farklı bir anlama sahiptir. Küçük çocuklar, ölümün bir son olduğunu, ölen kişinin geri gelmeyeceğini anlamakta güçlük çekerler.</a:t>
            </a:r>
            <a:endParaRPr lang="tr-TR" dirty="0"/>
          </a:p>
        </p:txBody>
      </p:sp>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r>
              <a:rPr lang="tr-TR" dirty="0" smtClean="0"/>
              <a:t> Okul çağındaki çocuklar ise, ölümü, yetişkinler ile benzer biçimlerde anlamaya başlarlar. Çocuk tam olarak ne olduğunu anladıktan sonra bile, ölen kişinin bulunduğu yere gitme konusunda ısrar edebilir ya da işe giden birinin geri dönmesi gibi, o kişinin de geri dönmesini bekleyebilir. Zaman içerisinde, çocuk ölen kişinin geri dönmediğini fark ettikçe, ölümün bir son olduğunu anlar.</a:t>
            </a:r>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Çocuğun Tepkileri</a:t>
            </a:r>
            <a:endParaRPr lang="tr-TR" b="1" dirty="0"/>
          </a:p>
        </p:txBody>
      </p:sp>
      <p:sp>
        <p:nvSpPr>
          <p:cNvPr id="3" name="2 İçerik Yer Tutucusu"/>
          <p:cNvSpPr>
            <a:spLocks noGrp="1"/>
          </p:cNvSpPr>
          <p:nvPr>
            <p:ph sz="quarter" idx="1"/>
          </p:nvPr>
        </p:nvSpPr>
        <p:spPr/>
        <p:txBody>
          <a:bodyPr/>
          <a:lstStyle/>
          <a:p>
            <a:r>
              <a:rPr lang="tr-TR" dirty="0" smtClean="0"/>
              <a:t>Bazı tepkiler, çocuğun ölüm haberini aldıktan sonra birkaç gün ya da birkaç hafta içinde ortaya çıkar ve etkisi aylarca hatta yıllarca gözlenebilir. Bunlar, çocuğun ölüme verdiği normal tepkilerdir. Tepkilerin türü, yoğunluğu ve süresi çocuktan çocuğa değişir.</a:t>
            </a:r>
            <a:endParaRPr lang="tr-T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Zengin">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71</TotalTime>
  <Words>858</Words>
  <Application>Microsoft Office PowerPoint</Application>
  <PresentationFormat>Ekran Gösterisi (4:3)</PresentationFormat>
  <Paragraphs>48</Paragraphs>
  <Slides>18</Slides>
  <Notes>0</Notes>
  <HiddenSlides>0</HiddenSlides>
  <MMClips>0</MMClips>
  <ScaleCrop>false</ScaleCrop>
  <HeadingPairs>
    <vt:vector size="4" baseType="variant">
      <vt:variant>
        <vt:lpstr>Tema</vt:lpstr>
      </vt:variant>
      <vt:variant>
        <vt:i4>1</vt:i4>
      </vt:variant>
      <vt:variant>
        <vt:lpstr>Slayt Başlıkları</vt:lpstr>
      </vt:variant>
      <vt:variant>
        <vt:i4>18</vt:i4>
      </vt:variant>
    </vt:vector>
  </HeadingPairs>
  <TitlesOfParts>
    <vt:vector size="19" baseType="lpstr">
      <vt:lpstr>Cumba</vt:lpstr>
      <vt:lpstr>ÇOCUK VE YAS  Hazırlayan :        Psikolojik Danışman Evin karaca</vt:lpstr>
      <vt:lpstr>        YAS EVRELERİ</vt:lpstr>
      <vt:lpstr>ŞOK VE İNKAR</vt:lpstr>
      <vt:lpstr>ÖFKE</vt:lpstr>
      <vt:lpstr>PAZARLIK</vt:lpstr>
      <vt:lpstr>DEPRESYON</vt:lpstr>
      <vt:lpstr>ÇOCUKLARDA YAS</vt:lpstr>
      <vt:lpstr>PowerPoint Sunusu</vt:lpstr>
      <vt:lpstr>Çocuğun Tepkileri</vt:lpstr>
      <vt:lpstr>Tepkiler</vt:lpstr>
      <vt:lpstr>PowerPoint Sunusu</vt:lpstr>
      <vt:lpstr>Bilgilendirme Nasıl Olmalı</vt:lpstr>
      <vt:lpstr>PowerPoint Sunusu</vt:lpstr>
      <vt:lpstr>PowerPoint Sunusu</vt:lpstr>
      <vt:lpstr>PowerPoint Sunusu</vt:lpstr>
      <vt:lpstr>Kaybı olan ve yas yaşayan çocuğa destek olmak</vt:lpstr>
      <vt:lpstr>Kaybı olan ve yas yaşayan çocuğa destek olmak</vt:lpstr>
      <vt:lpstr>Yararlanılan kaynaklar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ÇOCUK VE YAS</dc:title>
  <dc:creator>Kayseri Kocasinan RAM</dc:creator>
  <cp:keywords>http://kocasinanram.meb.k12.tr</cp:keywords>
  <cp:lastModifiedBy>PC1</cp:lastModifiedBy>
  <cp:revision>22</cp:revision>
  <dcterms:created xsi:type="dcterms:W3CDTF">2019-11-11T07:48:17Z</dcterms:created>
  <dcterms:modified xsi:type="dcterms:W3CDTF">2021-10-14T10:31:37Z</dcterms:modified>
</cp:coreProperties>
</file>