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7" r:id="rId2"/>
    <p:sldId id="291" r:id="rId3"/>
    <p:sldId id="263" r:id="rId4"/>
    <p:sldId id="264" r:id="rId5"/>
    <p:sldId id="265" r:id="rId6"/>
    <p:sldId id="266" r:id="rId7"/>
    <p:sldId id="267" r:id="rId8"/>
    <p:sldId id="268" r:id="rId9"/>
    <p:sldId id="269" r:id="rId10"/>
    <p:sldId id="270" r:id="rId11"/>
    <p:sldId id="280" r:id="rId12"/>
    <p:sldId id="281" r:id="rId13"/>
    <p:sldId id="282" r:id="rId14"/>
    <p:sldId id="283" r:id="rId15"/>
    <p:sldId id="284" r:id="rId16"/>
    <p:sldId id="285" r:id="rId17"/>
    <p:sldId id="286" r:id="rId18"/>
    <p:sldId id="287" r:id="rId19"/>
    <p:sldId id="288" r:id="rId20"/>
    <p:sldId id="289" r:id="rId21"/>
  </p:sldIdLst>
  <p:sldSz cx="9753600" cy="7315200"/>
  <p:notesSz cx="6858000" cy="9144000"/>
  <p:embeddedFontLst>
    <p:embeddedFont>
      <p:font typeface="Calibri" panose="020F0502020204030204" pitchFamily="34" charset="0"/>
      <p:regular r:id="rId23"/>
      <p:bold r:id="rId24"/>
      <p:italic r:id="rId25"/>
      <p:boldItalic r:id="rId26"/>
    </p:embeddedFont>
    <p:embeddedFont>
      <p:font typeface="Arimo" panose="020B0604020202020204" charset="0"/>
      <p:regular r:id="rId27"/>
      <p:bold r:id="rId28"/>
      <p:italic r:id="rId29"/>
      <p:boldItalic r:id="rId30"/>
    </p:embeddedFont>
    <p:embeddedFont>
      <p:font typeface="Raleway" panose="020B0604020202020204" charset="-94"/>
      <p:bold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ZxrgdH3g08lVa1J9gYgb9ingi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85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51"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813544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635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5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409C"/>
        </a:solidFill>
        <a:effectLst/>
      </p:bgPr>
    </p:bg>
    <p:spTree>
      <p:nvGrpSpPr>
        <p:cNvPr id="1" name="Shape 92"/>
        <p:cNvGrpSpPr/>
        <p:nvPr/>
      </p:nvGrpSpPr>
      <p:grpSpPr>
        <a:xfrm>
          <a:off x="0" y="0"/>
          <a:ext cx="0" cy="0"/>
          <a:chOff x="0" y="0"/>
          <a:chExt cx="0" cy="0"/>
        </a:xfrm>
      </p:grpSpPr>
      <p:sp>
        <p:nvSpPr>
          <p:cNvPr id="95" name="Google Shape;95;p2"/>
          <p:cNvSpPr txBox="1"/>
          <p:nvPr/>
        </p:nvSpPr>
        <p:spPr>
          <a:xfrm>
            <a:off x="2654852" y="4151054"/>
            <a:ext cx="4432745" cy="222885"/>
          </a:xfrm>
          <a:prstGeom prst="rect">
            <a:avLst/>
          </a:prstGeom>
          <a:noFill/>
          <a:ln>
            <a:noFill/>
          </a:ln>
        </p:spPr>
        <p:txBody>
          <a:bodyPr spcFirstLastPara="1" wrap="square" lIns="0" tIns="0" rIns="0" bIns="0" anchor="t" anchorCtr="0">
            <a:spAutoFit/>
          </a:bodyPr>
          <a:lstStyle/>
          <a:p>
            <a:pPr marL="0" marR="0" lvl="0" indent="0" algn="l" rtl="0">
              <a:lnSpc>
                <a:spcPct val="108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6" name="Google Shape;96;p2"/>
          <p:cNvSpPr/>
          <p:nvPr/>
        </p:nvSpPr>
        <p:spPr>
          <a:xfrm rot="5400000">
            <a:off x="7061049" y="462731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2"/>
          <p:cNvPicPr preferRelativeResize="0"/>
          <p:nvPr/>
        </p:nvPicPr>
        <p:blipFill rotWithShape="1">
          <a:blip r:embed="rId3">
            <a:alphaModFix/>
          </a:blip>
          <a:srcRect/>
          <a:stretch/>
        </p:blipFill>
        <p:spPr>
          <a:xfrm rot="5400000">
            <a:off x="4544494" y="5906569"/>
            <a:ext cx="642310" cy="642310"/>
          </a:xfrm>
          <a:prstGeom prst="rect">
            <a:avLst/>
          </a:prstGeom>
          <a:noFill/>
          <a:ln>
            <a:noFill/>
          </a:ln>
        </p:spPr>
      </p:pic>
      <p:sp>
        <p:nvSpPr>
          <p:cNvPr id="98" name="Google Shape;98;p2"/>
          <p:cNvSpPr/>
          <p:nvPr/>
        </p:nvSpPr>
        <p:spPr>
          <a:xfrm rot="5400000">
            <a:off x="9347049" y="462731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5400000">
            <a:off x="312613" y="465386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5400000">
            <a:off x="2598613" y="465386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5400000">
            <a:off x="8127849" y="-66858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5400000">
            <a:off x="1573860" y="-66858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2"/>
          <p:cNvGrpSpPr/>
          <p:nvPr/>
        </p:nvGrpSpPr>
        <p:grpSpPr>
          <a:xfrm>
            <a:off x="2950686" y="573784"/>
            <a:ext cx="3829924" cy="998119"/>
            <a:chOff x="0" y="-28575"/>
            <a:chExt cx="5106566" cy="1330826"/>
          </a:xfrm>
        </p:grpSpPr>
        <p:sp>
          <p:nvSpPr>
            <p:cNvPr id="104" name="Google Shape;104;p2"/>
            <p:cNvSpPr txBox="1"/>
            <p:nvPr/>
          </p:nvSpPr>
          <p:spPr>
            <a:xfrm>
              <a:off x="0" y="-28575"/>
              <a:ext cx="5106566" cy="359072"/>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None/>
              </a:pPr>
              <a:endParaRPr/>
            </a:p>
          </p:txBody>
        </p:sp>
        <p:sp>
          <p:nvSpPr>
            <p:cNvPr id="105" name="Google Shape;105;p2"/>
            <p:cNvSpPr txBox="1"/>
            <p:nvPr/>
          </p:nvSpPr>
          <p:spPr>
            <a:xfrm>
              <a:off x="0" y="1040304"/>
              <a:ext cx="5106566" cy="261947"/>
            </a:xfrm>
            <a:prstGeom prst="rect">
              <a:avLst/>
            </a:prstGeom>
            <a:noFill/>
            <a:ln>
              <a:noFill/>
            </a:ln>
          </p:spPr>
          <p:txBody>
            <a:bodyPr spcFirstLastPara="1" wrap="square" lIns="0" tIns="0" rIns="0" bIns="0" anchor="t" anchorCtr="0">
              <a:spAutoFit/>
            </a:bodyPr>
            <a:lstStyle/>
            <a:p>
              <a:pPr marL="0" marR="0" lvl="0" indent="0" algn="l" rtl="0">
                <a:lnSpc>
                  <a:spcPct val="935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 name="Metin kutusu 14"/>
          <p:cNvSpPr txBox="1"/>
          <p:nvPr/>
        </p:nvSpPr>
        <p:spPr>
          <a:xfrm>
            <a:off x="463536" y="1686844"/>
            <a:ext cx="8804223" cy="3170099"/>
          </a:xfrm>
          <a:prstGeom prst="rect">
            <a:avLst/>
          </a:prstGeom>
          <a:noFill/>
        </p:spPr>
        <p:txBody>
          <a:bodyPr wrap="square" rtlCol="0">
            <a:spAutoFit/>
          </a:bodyPr>
          <a:lstStyle/>
          <a:p>
            <a:pPr algn="ctr"/>
            <a:r>
              <a:rPr lang="tr-TR" sz="4000" b="1" dirty="0" smtClean="0">
                <a:solidFill>
                  <a:schemeClr val="bg1"/>
                </a:solidFill>
              </a:rPr>
              <a:t>PANDEMİ SONRASI OLASI ETKİLER (Ek-3)</a:t>
            </a:r>
          </a:p>
          <a:p>
            <a:pPr algn="ctr"/>
            <a:endParaRPr lang="tr-TR" sz="4000" b="1" dirty="0" smtClean="0">
              <a:solidFill>
                <a:schemeClr val="bg1"/>
              </a:solidFill>
            </a:endParaRPr>
          </a:p>
          <a:p>
            <a:pPr algn="ctr"/>
            <a:r>
              <a:rPr lang="tr-TR" sz="4000" b="1" dirty="0" smtClean="0">
                <a:solidFill>
                  <a:schemeClr val="bg1"/>
                </a:solidFill>
              </a:rPr>
              <a:t>HAZIRLAYAN:</a:t>
            </a:r>
          </a:p>
          <a:p>
            <a:pPr algn="ctr"/>
            <a:r>
              <a:rPr lang="tr-TR" sz="4000" b="1" dirty="0" smtClean="0">
                <a:solidFill>
                  <a:schemeClr val="bg1"/>
                </a:solidFill>
              </a:rPr>
              <a:t>Psikolojik Danışman Evin KARACA</a:t>
            </a:r>
            <a:endParaRPr lang="tr-TR" sz="40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E409C"/>
        </a:solidFill>
        <a:effectLst/>
      </p:bgPr>
    </p:bg>
    <p:spTree>
      <p:nvGrpSpPr>
        <p:cNvPr id="1" name="Shape 260"/>
        <p:cNvGrpSpPr/>
        <p:nvPr/>
      </p:nvGrpSpPr>
      <p:grpSpPr>
        <a:xfrm>
          <a:off x="0" y="0"/>
          <a:ext cx="0" cy="0"/>
          <a:chOff x="0" y="0"/>
          <a:chExt cx="0" cy="0"/>
        </a:xfrm>
      </p:grpSpPr>
      <p:sp>
        <p:nvSpPr>
          <p:cNvPr id="261" name="Google Shape;261;p16"/>
          <p:cNvSpPr/>
          <p:nvPr/>
        </p:nvSpPr>
        <p:spPr>
          <a:xfrm rot="5400000">
            <a:off x="7061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 name="Google Shape;262;p16"/>
          <p:cNvPicPr preferRelativeResize="0"/>
          <p:nvPr/>
        </p:nvPicPr>
        <p:blipFill rotWithShape="1">
          <a:blip r:embed="rId3">
            <a:alphaModFix/>
          </a:blip>
          <a:srcRect/>
          <a:stretch/>
        </p:blipFill>
        <p:spPr>
          <a:xfrm rot="5400000">
            <a:off x="4544494" y="6344719"/>
            <a:ext cx="642310" cy="642310"/>
          </a:xfrm>
          <a:prstGeom prst="rect">
            <a:avLst/>
          </a:prstGeom>
          <a:noFill/>
          <a:ln>
            <a:noFill/>
          </a:ln>
        </p:spPr>
      </p:pic>
      <p:sp>
        <p:nvSpPr>
          <p:cNvPr id="263" name="Google Shape;263;p16"/>
          <p:cNvSpPr/>
          <p:nvPr/>
        </p:nvSpPr>
        <p:spPr>
          <a:xfrm rot="5400000">
            <a:off x="9347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rot="5400000">
            <a:off x="312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rot="5400000">
            <a:off x="2598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txBox="1"/>
          <p:nvPr/>
        </p:nvSpPr>
        <p:spPr>
          <a:xfrm>
            <a:off x="44457" y="323041"/>
            <a:ext cx="9709143" cy="69313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00" b="0" i="0" u="none" strike="noStrike" cap="none">
                <a:solidFill>
                  <a:srgbClr val="FFFFFF"/>
                </a:solidFill>
                <a:latin typeface="Arial"/>
                <a:ea typeface="Arial"/>
                <a:cs typeface="Arial"/>
                <a:sym typeface="Arial"/>
              </a:rPr>
              <a:t>Travmadan Güçlenerek Çıkmak</a:t>
            </a:r>
            <a:endParaRPr/>
          </a:p>
        </p:txBody>
      </p:sp>
      <p:sp>
        <p:nvSpPr>
          <p:cNvPr id="267" name="Google Shape;267;p16"/>
          <p:cNvSpPr txBox="1"/>
          <p:nvPr/>
        </p:nvSpPr>
        <p:spPr>
          <a:xfrm>
            <a:off x="541456" y="1731890"/>
            <a:ext cx="8984540" cy="299060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0" i="0" u="none" strike="noStrike" cap="none">
                <a:solidFill>
                  <a:srgbClr val="FFFFFF"/>
                </a:solidFill>
                <a:latin typeface="Arial"/>
                <a:ea typeface="Arial"/>
                <a:cs typeface="Arial"/>
                <a:sym typeface="Arial"/>
              </a:rPr>
              <a:t>Birçok insan böyle bir olaydan sonra kendi güçlerinin ve </a:t>
            </a:r>
            <a:r>
              <a:rPr lang="en-US" sz="2100" b="0" i="0" u="none" strike="noStrike" cap="none">
                <a:solidFill>
                  <a:srgbClr val="FFFFFF"/>
                </a:solidFill>
                <a:latin typeface="Arimo"/>
                <a:ea typeface="Arimo"/>
                <a:cs typeface="Arimo"/>
                <a:sym typeface="Arimo"/>
              </a:rPr>
              <a:t>kapasitelerinin farkına varır. </a:t>
            </a:r>
            <a:r>
              <a:rPr lang="en-US" sz="2100" b="0" i="0" u="none" strike="noStrike" cap="none">
                <a:solidFill>
                  <a:srgbClr val="FFFFFF"/>
                </a:solidFill>
                <a:latin typeface="Arial"/>
                <a:ea typeface="Arial"/>
                <a:cs typeface="Arial"/>
                <a:sym typeface="Arial"/>
              </a:rPr>
              <a:t>İnsanların muhteşem bir adaptasyon yeteneği olduğunu fark ederiz. Çok sık rastlanan ifadeler arasında şunlar yer alır:</a:t>
            </a:r>
            <a:endParaRPr/>
          </a:p>
          <a:p>
            <a:pPr marL="0" marR="0" lvl="0" indent="0" algn="l" rtl="0">
              <a:lnSpc>
                <a:spcPct val="140000"/>
              </a:lnSpc>
              <a:spcBef>
                <a:spcPts val="0"/>
              </a:spcBef>
              <a:spcAft>
                <a:spcPts val="0"/>
              </a:spcAft>
              <a:buNone/>
            </a:pPr>
            <a:r>
              <a:rPr lang="en-US" sz="2100" b="0" i="0" u="none" strike="noStrike" cap="none">
                <a:solidFill>
                  <a:srgbClr val="FFFFFF"/>
                </a:solidFill>
                <a:latin typeface="Arial"/>
                <a:ea typeface="Arial"/>
                <a:cs typeface="Arial"/>
                <a:sym typeface="Arial"/>
              </a:rPr>
              <a:t> </a:t>
            </a:r>
            <a:endParaRPr/>
          </a:p>
          <a:p>
            <a:pPr marL="0" marR="0" lvl="0" indent="0" algn="l" rtl="0">
              <a:lnSpc>
                <a:spcPct val="140000"/>
              </a:lnSpc>
              <a:spcBef>
                <a:spcPts val="0"/>
              </a:spcBef>
              <a:spcAft>
                <a:spcPts val="0"/>
              </a:spcAft>
              <a:buNone/>
            </a:pPr>
            <a:r>
              <a:rPr lang="en-US" sz="2100" b="0" i="0" u="none" strike="noStrike" cap="none">
                <a:solidFill>
                  <a:srgbClr val="FFFFFF"/>
                </a:solidFill>
                <a:latin typeface="Arial"/>
                <a:ea typeface="Arial"/>
                <a:cs typeface="Arial"/>
                <a:sym typeface="Arial"/>
              </a:rPr>
              <a:t>“Zor durumlarla baş etmeyi öğrendim.”,</a:t>
            </a:r>
            <a:endParaRPr/>
          </a:p>
          <a:p>
            <a:pPr marL="0" marR="0" lvl="0" indent="0" algn="l" rtl="0">
              <a:lnSpc>
                <a:spcPct val="140000"/>
              </a:lnSpc>
              <a:spcBef>
                <a:spcPts val="0"/>
              </a:spcBef>
              <a:spcAft>
                <a:spcPts val="0"/>
              </a:spcAft>
              <a:buNone/>
            </a:pPr>
            <a:r>
              <a:rPr lang="en-US" sz="2100" b="0" i="0" u="none" strike="noStrike" cap="none">
                <a:solidFill>
                  <a:srgbClr val="FFFFFF"/>
                </a:solidFill>
                <a:latin typeface="Arial"/>
                <a:ea typeface="Arial"/>
                <a:cs typeface="Arial"/>
                <a:sym typeface="Arial"/>
              </a:rPr>
              <a:t>“Hayatımda önem verdiğim şeyler değişti.”,</a:t>
            </a:r>
            <a:endParaRPr/>
          </a:p>
          <a:p>
            <a:pPr marL="0" marR="0" lvl="0" indent="0" algn="l" rtl="0">
              <a:lnSpc>
                <a:spcPct val="140000"/>
              </a:lnSpc>
              <a:spcBef>
                <a:spcPts val="0"/>
              </a:spcBef>
              <a:spcAft>
                <a:spcPts val="0"/>
              </a:spcAft>
              <a:buNone/>
            </a:pPr>
            <a:r>
              <a:rPr lang="en-US" sz="2100" b="0" i="0" u="none" strike="noStrike" cap="none">
                <a:solidFill>
                  <a:srgbClr val="FFFFFF"/>
                </a:solidFill>
                <a:latin typeface="Arial"/>
                <a:ea typeface="Arial"/>
                <a:cs typeface="Arial"/>
                <a:sym typeface="Arial"/>
              </a:rPr>
              <a:t>“Meğerse bütün dünya bize düşman değilmiş.”</a:t>
            </a:r>
            <a:endParaRPr/>
          </a:p>
        </p:txBody>
      </p:sp>
      <p:sp>
        <p:nvSpPr>
          <p:cNvPr id="268" name="Google Shape;268;p16"/>
          <p:cNvSpPr txBox="1"/>
          <p:nvPr/>
        </p:nvSpPr>
        <p:spPr>
          <a:xfrm>
            <a:off x="431800" y="6777475"/>
            <a:ext cx="45861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rgbClr val="FFFFFF"/>
                </a:solidFill>
              </a:rPr>
              <a:t> *Pandemi ve Travma Sunumu, Özgür Erdur Baker</a:t>
            </a:r>
            <a:endParaRPr sz="1300">
              <a:solidFill>
                <a:srgbClr val="FFFFFF"/>
              </a:solidFill>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E409C"/>
        </a:solidFill>
        <a:effectLst/>
      </p:bgPr>
    </p:bg>
    <p:spTree>
      <p:nvGrpSpPr>
        <p:cNvPr id="1" name="Shape 396"/>
        <p:cNvGrpSpPr/>
        <p:nvPr/>
      </p:nvGrpSpPr>
      <p:grpSpPr>
        <a:xfrm>
          <a:off x="0" y="0"/>
          <a:ext cx="0" cy="0"/>
          <a:chOff x="0" y="0"/>
          <a:chExt cx="0" cy="0"/>
        </a:xfrm>
      </p:grpSpPr>
      <p:sp>
        <p:nvSpPr>
          <p:cNvPr id="397" name="Google Shape;397;p26"/>
          <p:cNvSpPr/>
          <p:nvPr/>
        </p:nvSpPr>
        <p:spPr>
          <a:xfrm rot="5400000">
            <a:off x="7061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8" name="Google Shape;398;p26"/>
          <p:cNvPicPr preferRelativeResize="0"/>
          <p:nvPr/>
        </p:nvPicPr>
        <p:blipFill rotWithShape="1">
          <a:blip r:embed="rId3">
            <a:alphaModFix/>
          </a:blip>
          <a:srcRect/>
          <a:stretch/>
        </p:blipFill>
        <p:spPr>
          <a:xfrm rot="5400000">
            <a:off x="4544494" y="6344719"/>
            <a:ext cx="642310" cy="642310"/>
          </a:xfrm>
          <a:prstGeom prst="rect">
            <a:avLst/>
          </a:prstGeom>
          <a:noFill/>
          <a:ln>
            <a:noFill/>
          </a:ln>
        </p:spPr>
      </p:pic>
      <p:sp>
        <p:nvSpPr>
          <p:cNvPr id="399" name="Google Shape;399;p26"/>
          <p:cNvSpPr/>
          <p:nvPr/>
        </p:nvSpPr>
        <p:spPr>
          <a:xfrm rot="5400000">
            <a:off x="9347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rot="5400000">
            <a:off x="312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rot="5400000">
            <a:off x="2598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txBox="1"/>
          <p:nvPr/>
        </p:nvSpPr>
        <p:spPr>
          <a:xfrm>
            <a:off x="698940" y="151591"/>
            <a:ext cx="8323140" cy="140214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00" b="0" i="0" u="none" strike="noStrike" cap="none">
                <a:solidFill>
                  <a:srgbClr val="FFFFFF"/>
                </a:solidFill>
                <a:latin typeface="Arial"/>
                <a:ea typeface="Arial"/>
                <a:cs typeface="Arial"/>
                <a:sym typeface="Arial"/>
              </a:rPr>
              <a:t>Yaş Gruplarına Göre Çocukların Travma Tepkileri</a:t>
            </a:r>
            <a:endParaRPr/>
          </a:p>
        </p:txBody>
      </p:sp>
      <p:sp>
        <p:nvSpPr>
          <p:cNvPr id="403" name="Google Shape;403;p26"/>
          <p:cNvSpPr txBox="1"/>
          <p:nvPr/>
        </p:nvSpPr>
        <p:spPr>
          <a:xfrm>
            <a:off x="4035069" y="2127746"/>
            <a:ext cx="5222637" cy="3485286"/>
          </a:xfrm>
          <a:prstGeom prst="rect">
            <a:avLst/>
          </a:prstGeom>
          <a:noFill/>
          <a:ln>
            <a:noFill/>
          </a:ln>
        </p:spPr>
        <p:txBody>
          <a:bodyPr spcFirstLastPara="1" wrap="square" lIns="0" tIns="0" rIns="0" bIns="0" anchor="t" anchorCtr="0">
            <a:spAutoFit/>
          </a:bodyPr>
          <a:lstStyle/>
          <a:p>
            <a:pPr marL="431800" marR="0" lvl="1" indent="-215900" algn="l" rtl="0">
              <a:lnSpc>
                <a:spcPct val="140000"/>
              </a:lnSpc>
              <a:spcBef>
                <a:spcPts val="0"/>
              </a:spcBef>
              <a:spcAft>
                <a:spcPts val="0"/>
              </a:spcAft>
              <a:buClr>
                <a:srgbClr val="FFFFFF"/>
              </a:buClr>
              <a:buSzPts val="2000"/>
              <a:buFont typeface="Arial"/>
              <a:buChar char="•"/>
            </a:pPr>
            <a:r>
              <a:rPr lang="en-US" sz="2000" b="0" i="0" u="none" strike="noStrike" cap="none">
                <a:solidFill>
                  <a:srgbClr val="FFFFFF"/>
                </a:solidFill>
                <a:latin typeface="Arial"/>
                <a:ea typeface="Arial"/>
                <a:cs typeface="Arial"/>
                <a:sym typeface="Arial"/>
              </a:rPr>
              <a:t>Konuşma yeteneği olmadığından olayla ilgili duygularını açıklayamazlar. </a:t>
            </a:r>
            <a:endParaRPr/>
          </a:p>
          <a:p>
            <a:pPr marL="431800" marR="0" lvl="1" indent="-215900" algn="l" rtl="0">
              <a:lnSpc>
                <a:spcPct val="140000"/>
              </a:lnSpc>
              <a:spcBef>
                <a:spcPts val="0"/>
              </a:spcBef>
              <a:spcAft>
                <a:spcPts val="0"/>
              </a:spcAft>
              <a:buClr>
                <a:srgbClr val="FFFFFF"/>
              </a:buClr>
              <a:buSzPts val="2000"/>
              <a:buFont typeface="Arial"/>
              <a:buChar char="•"/>
            </a:pPr>
            <a:r>
              <a:rPr lang="en-US" sz="2000" b="0" i="0" u="none" strike="noStrike" cap="none">
                <a:solidFill>
                  <a:srgbClr val="FFFFFF"/>
                </a:solidFill>
                <a:latin typeface="Arial"/>
                <a:ea typeface="Arial"/>
                <a:cs typeface="Arial"/>
                <a:sym typeface="Arial"/>
              </a:rPr>
              <a:t>Belirli görüntü, ses ya da koku anıları olabilir. </a:t>
            </a:r>
            <a:endParaRPr/>
          </a:p>
          <a:p>
            <a:pPr marL="431800" marR="0" lvl="1" indent="-215900" algn="l" rtl="0">
              <a:lnSpc>
                <a:spcPct val="140000"/>
              </a:lnSpc>
              <a:spcBef>
                <a:spcPts val="0"/>
              </a:spcBef>
              <a:spcAft>
                <a:spcPts val="0"/>
              </a:spcAft>
              <a:buClr>
                <a:srgbClr val="FFFFFF"/>
              </a:buClr>
              <a:buSzPts val="2000"/>
              <a:buFont typeface="Arial"/>
              <a:buChar char="•"/>
            </a:pPr>
            <a:r>
              <a:rPr lang="en-US" sz="2000" b="0" i="0" u="none" strike="noStrike" cap="none">
                <a:solidFill>
                  <a:srgbClr val="FFFFFF"/>
                </a:solidFill>
                <a:latin typeface="Arial"/>
                <a:ea typeface="Arial"/>
                <a:cs typeface="Arial"/>
                <a:sym typeface="Arial"/>
              </a:rPr>
              <a:t>Büyüdükçe hatıraları oyunlarda görülebilir. </a:t>
            </a:r>
            <a:endParaRPr/>
          </a:p>
          <a:p>
            <a:pPr marL="431800" marR="0" lvl="1" indent="-215900" algn="l" rtl="0">
              <a:lnSpc>
                <a:spcPct val="140000"/>
              </a:lnSpc>
              <a:spcBef>
                <a:spcPts val="0"/>
              </a:spcBef>
              <a:spcAft>
                <a:spcPts val="0"/>
              </a:spcAft>
              <a:buClr>
                <a:srgbClr val="FFFFFF"/>
              </a:buClr>
              <a:buSzPts val="2000"/>
              <a:buFont typeface="Arial"/>
              <a:buChar char="•"/>
            </a:pPr>
            <a:r>
              <a:rPr lang="en-US" sz="2000" b="0" i="0" u="none" strike="noStrike" cap="none">
                <a:solidFill>
                  <a:srgbClr val="FFFFFF"/>
                </a:solidFill>
                <a:latin typeface="Arial"/>
                <a:ea typeface="Arial"/>
                <a:cs typeface="Arial"/>
                <a:sym typeface="Arial"/>
              </a:rPr>
              <a:t>Bebekler irite olabilir, daha fazla ağlayabilir ve daha sık kucağa alınma, dokunma ihtiyacı duyabilir.</a:t>
            </a:r>
            <a:endParaRPr/>
          </a:p>
        </p:txBody>
      </p:sp>
      <p:pic>
        <p:nvPicPr>
          <p:cNvPr id="404" name="Google Shape;404;p26"/>
          <p:cNvPicPr preferRelativeResize="0"/>
          <p:nvPr/>
        </p:nvPicPr>
        <p:blipFill rotWithShape="1">
          <a:blip r:embed="rId4">
            <a:alphaModFix/>
          </a:blip>
          <a:srcRect/>
          <a:stretch/>
        </p:blipFill>
        <p:spPr>
          <a:xfrm>
            <a:off x="731520" y="2184896"/>
            <a:ext cx="2644020" cy="2042787"/>
          </a:xfrm>
          <a:prstGeom prst="rect">
            <a:avLst/>
          </a:prstGeom>
          <a:noFill/>
          <a:ln>
            <a:noFill/>
          </a:ln>
        </p:spPr>
      </p:pic>
      <p:sp>
        <p:nvSpPr>
          <p:cNvPr id="405" name="Google Shape;405;p26"/>
          <p:cNvSpPr txBox="1"/>
          <p:nvPr/>
        </p:nvSpPr>
        <p:spPr>
          <a:xfrm>
            <a:off x="1179016" y="2644949"/>
            <a:ext cx="1596628" cy="580390"/>
          </a:xfrm>
          <a:prstGeom prst="rect">
            <a:avLst/>
          </a:prstGeom>
          <a:noFill/>
          <a:ln>
            <a:noFill/>
          </a:ln>
        </p:spPr>
        <p:txBody>
          <a:bodyPr spcFirstLastPara="1" wrap="square" lIns="0" tIns="0" rIns="0" bIns="0" anchor="t" anchorCtr="0">
            <a:spAutoFit/>
          </a:bodyPr>
          <a:lstStyle/>
          <a:p>
            <a:pPr marL="0" marR="0" lvl="0" indent="0" algn="ctr" rtl="0">
              <a:lnSpc>
                <a:spcPct val="139970"/>
              </a:lnSpc>
              <a:spcBef>
                <a:spcPts val="0"/>
              </a:spcBef>
              <a:spcAft>
                <a:spcPts val="0"/>
              </a:spcAft>
              <a:buNone/>
            </a:pPr>
            <a:r>
              <a:rPr lang="en-US" sz="3400" b="0" i="0" u="none" strike="noStrike" cap="none">
                <a:solidFill>
                  <a:srgbClr val="FFFFFF"/>
                </a:solidFill>
                <a:latin typeface="Arial"/>
                <a:ea typeface="Arial"/>
                <a:cs typeface="Arial"/>
                <a:sym typeface="Arial"/>
              </a:rPr>
              <a:t>0-2 Yaş</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E409C"/>
        </a:solidFill>
        <a:effectLst/>
      </p:bgPr>
    </p:bg>
    <p:spTree>
      <p:nvGrpSpPr>
        <p:cNvPr id="1" name="Shape 409"/>
        <p:cNvGrpSpPr/>
        <p:nvPr/>
      </p:nvGrpSpPr>
      <p:grpSpPr>
        <a:xfrm>
          <a:off x="0" y="0"/>
          <a:ext cx="0" cy="0"/>
          <a:chOff x="0" y="0"/>
          <a:chExt cx="0" cy="0"/>
        </a:xfrm>
      </p:grpSpPr>
      <p:sp>
        <p:nvSpPr>
          <p:cNvPr id="410" name="Google Shape;410;p27"/>
          <p:cNvSpPr/>
          <p:nvPr/>
        </p:nvSpPr>
        <p:spPr>
          <a:xfrm rot="5400000">
            <a:off x="7061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1" name="Google Shape;411;p27"/>
          <p:cNvPicPr preferRelativeResize="0"/>
          <p:nvPr/>
        </p:nvPicPr>
        <p:blipFill rotWithShape="1">
          <a:blip r:embed="rId3">
            <a:alphaModFix/>
          </a:blip>
          <a:srcRect/>
          <a:stretch/>
        </p:blipFill>
        <p:spPr>
          <a:xfrm rot="5400000">
            <a:off x="4544494" y="6344719"/>
            <a:ext cx="642310" cy="642310"/>
          </a:xfrm>
          <a:prstGeom prst="rect">
            <a:avLst/>
          </a:prstGeom>
          <a:noFill/>
          <a:ln>
            <a:noFill/>
          </a:ln>
        </p:spPr>
      </p:pic>
      <p:sp>
        <p:nvSpPr>
          <p:cNvPr id="412" name="Google Shape;412;p27"/>
          <p:cNvSpPr/>
          <p:nvPr/>
        </p:nvSpPr>
        <p:spPr>
          <a:xfrm rot="5400000">
            <a:off x="9347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7"/>
          <p:cNvSpPr/>
          <p:nvPr/>
        </p:nvSpPr>
        <p:spPr>
          <a:xfrm rot="5400000">
            <a:off x="312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7"/>
          <p:cNvSpPr/>
          <p:nvPr/>
        </p:nvSpPr>
        <p:spPr>
          <a:xfrm rot="5400000">
            <a:off x="2598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7"/>
          <p:cNvSpPr txBox="1"/>
          <p:nvPr/>
        </p:nvSpPr>
        <p:spPr>
          <a:xfrm>
            <a:off x="698940" y="151591"/>
            <a:ext cx="8323140" cy="140214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00" b="0" i="0" u="none" strike="noStrike" cap="none">
                <a:solidFill>
                  <a:srgbClr val="FFFFFF"/>
                </a:solidFill>
                <a:latin typeface="Arial"/>
                <a:ea typeface="Arial"/>
                <a:cs typeface="Arial"/>
                <a:sym typeface="Arial"/>
              </a:rPr>
              <a:t>Yaş Gruplarına Göre Çocukların Travma Tepkileri</a:t>
            </a:r>
            <a:endParaRPr/>
          </a:p>
        </p:txBody>
      </p:sp>
      <p:sp>
        <p:nvSpPr>
          <p:cNvPr id="416" name="Google Shape;416;p27"/>
          <p:cNvSpPr txBox="1"/>
          <p:nvPr/>
        </p:nvSpPr>
        <p:spPr>
          <a:xfrm>
            <a:off x="3615969" y="1842110"/>
            <a:ext cx="6004281" cy="487686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a:solidFill>
                  <a:srgbClr val="FFFFFF"/>
                </a:solidFill>
                <a:latin typeface="Arial"/>
                <a:ea typeface="Arial"/>
                <a:cs typeface="Arial"/>
                <a:sym typeface="Arial"/>
              </a:rPr>
              <a:t>Bu dönemdeki çocuklar çaresizlik, güçsüzlük hissedebilirler ve kendilerini korumaktan aciz olduklarını düşünebilirler. Dünyalarının güvenliliği tehdit edildiğinden güvensiz ve korkuludurlar. Bu yaştakiler ölümün değişmez olduğunu bilemezler. Sonuçların geri döndürülebileceğine inanırlar. Oyunlarında felaketin belli kısımlarını tekrar tekrar canlandırırlar. Terk edilme en büyük korkularıdır. Bu nedenle sürekli kendilerine bakılacağından ve bırakılmayacaklarından emin olmak isterler.</a:t>
            </a:r>
            <a:endParaRPr/>
          </a:p>
        </p:txBody>
      </p:sp>
      <p:pic>
        <p:nvPicPr>
          <p:cNvPr id="417" name="Google Shape;417;p27"/>
          <p:cNvPicPr preferRelativeResize="0"/>
          <p:nvPr/>
        </p:nvPicPr>
        <p:blipFill rotWithShape="1">
          <a:blip r:embed="rId4">
            <a:alphaModFix/>
          </a:blip>
          <a:srcRect/>
          <a:stretch/>
        </p:blipFill>
        <p:spPr>
          <a:xfrm>
            <a:off x="731520" y="1889621"/>
            <a:ext cx="2644020" cy="2042787"/>
          </a:xfrm>
          <a:prstGeom prst="rect">
            <a:avLst/>
          </a:prstGeom>
          <a:noFill/>
          <a:ln>
            <a:noFill/>
          </a:ln>
        </p:spPr>
      </p:pic>
      <p:sp>
        <p:nvSpPr>
          <p:cNvPr id="418" name="Google Shape;418;p27"/>
          <p:cNvSpPr txBox="1"/>
          <p:nvPr/>
        </p:nvSpPr>
        <p:spPr>
          <a:xfrm>
            <a:off x="1179016" y="2349674"/>
            <a:ext cx="1596628" cy="580390"/>
          </a:xfrm>
          <a:prstGeom prst="rect">
            <a:avLst/>
          </a:prstGeom>
          <a:noFill/>
          <a:ln>
            <a:noFill/>
          </a:ln>
        </p:spPr>
        <p:txBody>
          <a:bodyPr spcFirstLastPara="1" wrap="square" lIns="0" tIns="0" rIns="0" bIns="0" anchor="t" anchorCtr="0">
            <a:spAutoFit/>
          </a:bodyPr>
          <a:lstStyle/>
          <a:p>
            <a:pPr marL="0" marR="0" lvl="0" indent="0" algn="ctr" rtl="0">
              <a:lnSpc>
                <a:spcPct val="139970"/>
              </a:lnSpc>
              <a:spcBef>
                <a:spcPts val="0"/>
              </a:spcBef>
              <a:spcAft>
                <a:spcPts val="0"/>
              </a:spcAft>
              <a:buNone/>
            </a:pPr>
            <a:r>
              <a:rPr lang="en-US" sz="3400" b="0" i="0" u="none" strike="noStrike" cap="none">
                <a:solidFill>
                  <a:srgbClr val="FFFFFF"/>
                </a:solidFill>
                <a:latin typeface="Arial"/>
                <a:ea typeface="Arial"/>
                <a:cs typeface="Arial"/>
                <a:sym typeface="Arial"/>
              </a:rPr>
              <a:t>3-6 Yaş</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E409C"/>
        </a:solidFill>
        <a:effectLst/>
      </p:bgPr>
    </p:bg>
    <p:spTree>
      <p:nvGrpSpPr>
        <p:cNvPr id="1" name="Shape 422"/>
        <p:cNvGrpSpPr/>
        <p:nvPr/>
      </p:nvGrpSpPr>
      <p:grpSpPr>
        <a:xfrm>
          <a:off x="0" y="0"/>
          <a:ext cx="0" cy="0"/>
          <a:chOff x="0" y="0"/>
          <a:chExt cx="0" cy="0"/>
        </a:xfrm>
      </p:grpSpPr>
      <p:sp>
        <p:nvSpPr>
          <p:cNvPr id="423" name="Google Shape;423;p28"/>
          <p:cNvSpPr/>
          <p:nvPr/>
        </p:nvSpPr>
        <p:spPr>
          <a:xfrm rot="5400000">
            <a:off x="7061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4" name="Google Shape;424;p28"/>
          <p:cNvPicPr preferRelativeResize="0"/>
          <p:nvPr/>
        </p:nvPicPr>
        <p:blipFill rotWithShape="1">
          <a:blip r:embed="rId3">
            <a:alphaModFix/>
          </a:blip>
          <a:srcRect/>
          <a:stretch/>
        </p:blipFill>
        <p:spPr>
          <a:xfrm rot="5400000">
            <a:off x="4544494" y="6344719"/>
            <a:ext cx="642310" cy="642310"/>
          </a:xfrm>
          <a:prstGeom prst="rect">
            <a:avLst/>
          </a:prstGeom>
          <a:noFill/>
          <a:ln>
            <a:noFill/>
          </a:ln>
        </p:spPr>
      </p:pic>
      <p:sp>
        <p:nvSpPr>
          <p:cNvPr id="425" name="Google Shape;425;p28"/>
          <p:cNvSpPr/>
          <p:nvPr/>
        </p:nvSpPr>
        <p:spPr>
          <a:xfrm rot="5400000">
            <a:off x="9347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rot="5400000">
            <a:off x="312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rot="5400000">
            <a:off x="2598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txBox="1"/>
          <p:nvPr/>
        </p:nvSpPr>
        <p:spPr>
          <a:xfrm>
            <a:off x="698940" y="151591"/>
            <a:ext cx="8323140" cy="140214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00" b="0" i="0" u="none" strike="noStrike" cap="none">
                <a:solidFill>
                  <a:srgbClr val="FFFFFF"/>
                </a:solidFill>
                <a:latin typeface="Arial"/>
                <a:ea typeface="Arial"/>
                <a:cs typeface="Arial"/>
                <a:sym typeface="Arial"/>
              </a:rPr>
              <a:t>Yaş Gruplarına Göre Çocukların Travma Tepkileri</a:t>
            </a:r>
            <a:endParaRPr/>
          </a:p>
        </p:txBody>
      </p:sp>
      <p:sp>
        <p:nvSpPr>
          <p:cNvPr id="429" name="Google Shape;429;p28"/>
          <p:cNvSpPr txBox="1"/>
          <p:nvPr/>
        </p:nvSpPr>
        <p:spPr>
          <a:xfrm>
            <a:off x="3615969" y="1851635"/>
            <a:ext cx="6004281" cy="3823654"/>
          </a:xfrm>
          <a:prstGeom prst="rect">
            <a:avLst/>
          </a:prstGeom>
          <a:noFill/>
          <a:ln>
            <a:noFill/>
          </a:ln>
        </p:spPr>
        <p:txBody>
          <a:bodyPr spcFirstLastPara="1" wrap="square" lIns="0" tIns="0" rIns="0" bIns="0" anchor="t" anchorCtr="0">
            <a:spAutoFit/>
          </a:bodyPr>
          <a:lstStyle/>
          <a:p>
            <a:pPr marL="0" marR="0" lvl="0" indent="0" algn="l" rtl="0">
              <a:lnSpc>
                <a:spcPct val="139950"/>
              </a:lnSpc>
              <a:spcBef>
                <a:spcPts val="0"/>
              </a:spcBef>
              <a:spcAft>
                <a:spcPts val="0"/>
              </a:spcAft>
              <a:buNone/>
            </a:pPr>
            <a:r>
              <a:rPr lang="en-US" sz="2000" b="0" i="0" u="none" strike="noStrike" cap="none">
                <a:solidFill>
                  <a:srgbClr val="FFFFFF"/>
                </a:solidFill>
                <a:latin typeface="Arial"/>
                <a:ea typeface="Arial"/>
                <a:cs typeface="Arial"/>
                <a:sym typeface="Arial"/>
              </a:rPr>
              <a:t>Kaybın geri dönülmez olduğunu bilirler. Ölümün detayları ile ilgilenirler ve onun hakkında devamlı konuşmak isterler. Okula konsantre olamazlar ve okul başarıları düşer. Düşünceleri daha olgunlaştığından felaketi daha iyi anlayabilirler. Bu da suçluluk, başarısızlık duygusu ve öfke ile sonuçlanabilir. Regresif (geri dönüş)</a:t>
            </a:r>
            <a:endParaRPr/>
          </a:p>
          <a:p>
            <a:pPr marL="0" marR="0" lvl="0" indent="0" algn="l" rtl="0">
              <a:lnSpc>
                <a:spcPct val="140000"/>
              </a:lnSpc>
              <a:spcBef>
                <a:spcPts val="0"/>
              </a:spcBef>
              <a:spcAft>
                <a:spcPts val="0"/>
              </a:spcAft>
              <a:buNone/>
            </a:pPr>
            <a:r>
              <a:rPr lang="en-US" sz="2000" b="0" i="0" u="none" strike="noStrike" cap="none">
                <a:solidFill>
                  <a:srgbClr val="FFFFFF"/>
                </a:solidFill>
                <a:latin typeface="Arial"/>
                <a:ea typeface="Arial"/>
                <a:cs typeface="Arial"/>
                <a:sym typeface="Arial"/>
              </a:rPr>
              <a:t>davranışlar görülebilir. Uyku problemleri ortaya çıkabilir. Artan fiziksel şikayetlerde kaygı ve korkular da görülebilir.</a:t>
            </a:r>
            <a:endParaRPr/>
          </a:p>
        </p:txBody>
      </p:sp>
      <p:pic>
        <p:nvPicPr>
          <p:cNvPr id="430" name="Google Shape;430;p28"/>
          <p:cNvPicPr preferRelativeResize="0"/>
          <p:nvPr/>
        </p:nvPicPr>
        <p:blipFill rotWithShape="1">
          <a:blip r:embed="rId4">
            <a:alphaModFix/>
          </a:blip>
          <a:srcRect/>
          <a:stretch/>
        </p:blipFill>
        <p:spPr>
          <a:xfrm>
            <a:off x="731520" y="1889621"/>
            <a:ext cx="2644020" cy="2042787"/>
          </a:xfrm>
          <a:prstGeom prst="rect">
            <a:avLst/>
          </a:prstGeom>
          <a:noFill/>
          <a:ln>
            <a:noFill/>
          </a:ln>
        </p:spPr>
      </p:pic>
      <p:sp>
        <p:nvSpPr>
          <p:cNvPr id="431" name="Google Shape;431;p28"/>
          <p:cNvSpPr txBox="1"/>
          <p:nvPr/>
        </p:nvSpPr>
        <p:spPr>
          <a:xfrm>
            <a:off x="1041648" y="2349674"/>
            <a:ext cx="1871365" cy="580390"/>
          </a:xfrm>
          <a:prstGeom prst="rect">
            <a:avLst/>
          </a:prstGeom>
          <a:noFill/>
          <a:ln>
            <a:noFill/>
          </a:ln>
        </p:spPr>
        <p:txBody>
          <a:bodyPr spcFirstLastPara="1" wrap="square" lIns="0" tIns="0" rIns="0" bIns="0" anchor="t" anchorCtr="0">
            <a:spAutoFit/>
          </a:bodyPr>
          <a:lstStyle/>
          <a:p>
            <a:pPr marL="0" marR="0" lvl="0" indent="0" algn="ctr" rtl="0">
              <a:lnSpc>
                <a:spcPct val="139970"/>
              </a:lnSpc>
              <a:spcBef>
                <a:spcPts val="0"/>
              </a:spcBef>
              <a:spcAft>
                <a:spcPts val="0"/>
              </a:spcAft>
              <a:buNone/>
            </a:pPr>
            <a:r>
              <a:rPr lang="en-US" sz="3400" b="0" i="0" u="none" strike="noStrike" cap="none">
                <a:solidFill>
                  <a:srgbClr val="FFFFFF"/>
                </a:solidFill>
                <a:latin typeface="Arial"/>
                <a:ea typeface="Arial"/>
                <a:cs typeface="Arial"/>
                <a:sym typeface="Arial"/>
              </a:rPr>
              <a:t>7-11 Yaş</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E409C"/>
        </a:solidFill>
        <a:effectLst/>
      </p:bgPr>
    </p:bg>
    <p:spTree>
      <p:nvGrpSpPr>
        <p:cNvPr id="1" name="Shape 435"/>
        <p:cNvGrpSpPr/>
        <p:nvPr/>
      </p:nvGrpSpPr>
      <p:grpSpPr>
        <a:xfrm>
          <a:off x="0" y="0"/>
          <a:ext cx="0" cy="0"/>
          <a:chOff x="0" y="0"/>
          <a:chExt cx="0" cy="0"/>
        </a:xfrm>
      </p:grpSpPr>
      <p:sp>
        <p:nvSpPr>
          <p:cNvPr id="436" name="Google Shape;436;p29"/>
          <p:cNvSpPr/>
          <p:nvPr/>
        </p:nvSpPr>
        <p:spPr>
          <a:xfrm rot="5400000">
            <a:off x="7061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7" name="Google Shape;437;p29"/>
          <p:cNvPicPr preferRelativeResize="0"/>
          <p:nvPr/>
        </p:nvPicPr>
        <p:blipFill rotWithShape="1">
          <a:blip r:embed="rId3">
            <a:alphaModFix/>
          </a:blip>
          <a:srcRect/>
          <a:stretch/>
        </p:blipFill>
        <p:spPr>
          <a:xfrm rot="5400000">
            <a:off x="4544494" y="6344719"/>
            <a:ext cx="642310" cy="642310"/>
          </a:xfrm>
          <a:prstGeom prst="rect">
            <a:avLst/>
          </a:prstGeom>
          <a:noFill/>
          <a:ln>
            <a:noFill/>
          </a:ln>
        </p:spPr>
      </p:pic>
      <p:sp>
        <p:nvSpPr>
          <p:cNvPr id="438" name="Google Shape;438;p29"/>
          <p:cNvSpPr/>
          <p:nvPr/>
        </p:nvSpPr>
        <p:spPr>
          <a:xfrm rot="5400000">
            <a:off x="9347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9"/>
          <p:cNvSpPr/>
          <p:nvPr/>
        </p:nvSpPr>
        <p:spPr>
          <a:xfrm rot="5400000">
            <a:off x="312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rot="5400000">
            <a:off x="2598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9"/>
          <p:cNvSpPr txBox="1"/>
          <p:nvPr/>
        </p:nvSpPr>
        <p:spPr>
          <a:xfrm>
            <a:off x="698940" y="151591"/>
            <a:ext cx="8323140" cy="140214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00" b="0" i="0" u="none" strike="noStrike" cap="none">
                <a:solidFill>
                  <a:srgbClr val="FFFFFF"/>
                </a:solidFill>
                <a:latin typeface="Arial"/>
                <a:ea typeface="Arial"/>
                <a:cs typeface="Arial"/>
                <a:sym typeface="Arial"/>
              </a:rPr>
              <a:t>Yaş Gruplarına Göre Çocukların Travma Tepkileri</a:t>
            </a:r>
            <a:endParaRPr/>
          </a:p>
        </p:txBody>
      </p:sp>
      <p:sp>
        <p:nvSpPr>
          <p:cNvPr id="442" name="Google Shape;442;p29"/>
          <p:cNvSpPr txBox="1"/>
          <p:nvPr/>
        </p:nvSpPr>
        <p:spPr>
          <a:xfrm>
            <a:off x="3615969" y="1851635"/>
            <a:ext cx="6004281" cy="3823654"/>
          </a:xfrm>
          <a:prstGeom prst="rect">
            <a:avLst/>
          </a:prstGeom>
          <a:noFill/>
          <a:ln>
            <a:noFill/>
          </a:ln>
        </p:spPr>
        <p:txBody>
          <a:bodyPr spcFirstLastPara="1" wrap="square" lIns="0" tIns="0" rIns="0" bIns="0" anchor="t" anchorCtr="0">
            <a:spAutoFit/>
          </a:bodyPr>
          <a:lstStyle/>
          <a:p>
            <a:pPr marL="0" marR="0" lvl="0" indent="0" algn="l" rtl="0">
              <a:lnSpc>
                <a:spcPct val="139950"/>
              </a:lnSpc>
              <a:spcBef>
                <a:spcPts val="0"/>
              </a:spcBef>
              <a:spcAft>
                <a:spcPts val="0"/>
              </a:spcAft>
              <a:buNone/>
            </a:pPr>
            <a:r>
              <a:rPr lang="en-US" sz="2000" b="0" i="0" u="none" strike="noStrike" cap="none">
                <a:solidFill>
                  <a:srgbClr val="FFFFFF"/>
                </a:solidFill>
                <a:latin typeface="Arial"/>
                <a:ea typeface="Arial"/>
                <a:cs typeface="Arial"/>
                <a:sym typeface="Arial"/>
              </a:rPr>
              <a:t>Çocuk, korkularının yerinde olduğunu ve diğerlerinin de aynı şeyleri hissettiğini bilmek isterler. Verilen tepkiler gerilimi, endişeyi ve olası suçluluk duygularını azaltmaya yönelik olmalıdır. Uyku bozuklukları, iştahsızlık, kurallara karşı gelme, sorumluluklarını yerine getirmeyi reddetme,</a:t>
            </a:r>
            <a:r>
              <a:rPr lang="en-US" sz="1999" b="0" i="0" u="none" strike="noStrike" cap="none">
                <a:solidFill>
                  <a:srgbClr val="FFFFFF"/>
                </a:solidFill>
                <a:latin typeface="Arial"/>
                <a:ea typeface="Arial"/>
                <a:cs typeface="Arial"/>
                <a:sym typeface="Arial"/>
              </a:rPr>
              <a:t>oku</a:t>
            </a:r>
            <a:r>
              <a:rPr lang="en-US" sz="2000" b="0" i="0" u="none" strike="noStrike" cap="none">
                <a:solidFill>
                  <a:srgbClr val="FFFFFF"/>
                </a:solidFill>
                <a:latin typeface="Arial"/>
                <a:ea typeface="Arial"/>
                <a:cs typeface="Arial"/>
                <a:sym typeface="Arial"/>
              </a:rPr>
              <a:t>lda uyum problemleri, fiziksel problemler(baş ağrısı, karın ağrısı, mide bulantısı, sivilcelenme gibi), yalnız kalma isteği, sosyal aktivitelerden uzaklaşma</a:t>
            </a:r>
            <a:endParaRPr/>
          </a:p>
          <a:p>
            <a:pPr marL="0" marR="0" lvl="0" indent="0" algn="l" rtl="0">
              <a:lnSpc>
                <a:spcPct val="140000"/>
              </a:lnSpc>
              <a:spcBef>
                <a:spcPts val="0"/>
              </a:spcBef>
              <a:spcAft>
                <a:spcPts val="0"/>
              </a:spcAft>
              <a:buNone/>
            </a:pPr>
            <a:r>
              <a:rPr lang="en-US" sz="2000" b="0" i="0" u="none" strike="noStrike" cap="none">
                <a:solidFill>
                  <a:srgbClr val="FFFFFF"/>
                </a:solidFill>
                <a:latin typeface="Arial"/>
                <a:ea typeface="Arial"/>
                <a:cs typeface="Arial"/>
                <a:sym typeface="Arial"/>
              </a:rPr>
              <a:t>görülebilir.</a:t>
            </a:r>
            <a:endParaRPr/>
          </a:p>
        </p:txBody>
      </p:sp>
      <p:pic>
        <p:nvPicPr>
          <p:cNvPr id="443" name="Google Shape;443;p29"/>
          <p:cNvPicPr preferRelativeResize="0"/>
          <p:nvPr/>
        </p:nvPicPr>
        <p:blipFill rotWithShape="1">
          <a:blip r:embed="rId4">
            <a:alphaModFix/>
          </a:blip>
          <a:srcRect/>
          <a:stretch/>
        </p:blipFill>
        <p:spPr>
          <a:xfrm>
            <a:off x="731520" y="1889621"/>
            <a:ext cx="2644020" cy="2042787"/>
          </a:xfrm>
          <a:prstGeom prst="rect">
            <a:avLst/>
          </a:prstGeom>
          <a:noFill/>
          <a:ln>
            <a:noFill/>
          </a:ln>
        </p:spPr>
      </p:pic>
      <p:sp>
        <p:nvSpPr>
          <p:cNvPr id="444" name="Google Shape;444;p29"/>
          <p:cNvSpPr txBox="1"/>
          <p:nvPr/>
        </p:nvSpPr>
        <p:spPr>
          <a:xfrm>
            <a:off x="1041648" y="2349674"/>
            <a:ext cx="1871365" cy="580390"/>
          </a:xfrm>
          <a:prstGeom prst="rect">
            <a:avLst/>
          </a:prstGeom>
          <a:noFill/>
          <a:ln>
            <a:noFill/>
          </a:ln>
        </p:spPr>
        <p:txBody>
          <a:bodyPr spcFirstLastPara="1" wrap="square" lIns="0" tIns="0" rIns="0" bIns="0" anchor="t" anchorCtr="0">
            <a:spAutoFit/>
          </a:bodyPr>
          <a:lstStyle/>
          <a:p>
            <a:pPr marL="0" marR="0" lvl="0" indent="0" algn="ctr" rtl="0">
              <a:lnSpc>
                <a:spcPct val="139970"/>
              </a:lnSpc>
              <a:spcBef>
                <a:spcPts val="0"/>
              </a:spcBef>
              <a:spcAft>
                <a:spcPts val="0"/>
              </a:spcAft>
              <a:buNone/>
            </a:pPr>
            <a:r>
              <a:rPr lang="en-US" sz="3400" b="0" i="0" u="none" strike="noStrike" cap="none">
                <a:solidFill>
                  <a:srgbClr val="FFFFFF"/>
                </a:solidFill>
                <a:latin typeface="Arial"/>
                <a:ea typeface="Arial"/>
                <a:cs typeface="Arial"/>
                <a:sym typeface="Arial"/>
              </a:rPr>
              <a:t>7-11 Yaş</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E409C"/>
        </a:solidFill>
        <a:effectLst/>
      </p:bgPr>
    </p:bg>
    <p:spTree>
      <p:nvGrpSpPr>
        <p:cNvPr id="1" name="Shape 448"/>
        <p:cNvGrpSpPr/>
        <p:nvPr/>
      </p:nvGrpSpPr>
      <p:grpSpPr>
        <a:xfrm>
          <a:off x="0" y="0"/>
          <a:ext cx="0" cy="0"/>
          <a:chOff x="0" y="0"/>
          <a:chExt cx="0" cy="0"/>
        </a:xfrm>
      </p:grpSpPr>
      <p:sp>
        <p:nvSpPr>
          <p:cNvPr id="449" name="Google Shape;449;p30"/>
          <p:cNvSpPr/>
          <p:nvPr/>
        </p:nvSpPr>
        <p:spPr>
          <a:xfrm rot="5400000">
            <a:off x="7061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0" name="Google Shape;450;p30"/>
          <p:cNvPicPr preferRelativeResize="0"/>
          <p:nvPr/>
        </p:nvPicPr>
        <p:blipFill rotWithShape="1">
          <a:blip r:embed="rId3">
            <a:alphaModFix/>
          </a:blip>
          <a:srcRect/>
          <a:stretch/>
        </p:blipFill>
        <p:spPr>
          <a:xfrm rot="5400000">
            <a:off x="4544494" y="6344719"/>
            <a:ext cx="642310" cy="642310"/>
          </a:xfrm>
          <a:prstGeom prst="rect">
            <a:avLst/>
          </a:prstGeom>
          <a:noFill/>
          <a:ln>
            <a:noFill/>
          </a:ln>
        </p:spPr>
      </p:pic>
      <p:sp>
        <p:nvSpPr>
          <p:cNvPr id="451" name="Google Shape;451;p30"/>
          <p:cNvSpPr/>
          <p:nvPr/>
        </p:nvSpPr>
        <p:spPr>
          <a:xfrm rot="5400000">
            <a:off x="9347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0"/>
          <p:cNvSpPr/>
          <p:nvPr/>
        </p:nvSpPr>
        <p:spPr>
          <a:xfrm rot="5400000">
            <a:off x="312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0"/>
          <p:cNvSpPr/>
          <p:nvPr/>
        </p:nvSpPr>
        <p:spPr>
          <a:xfrm rot="5400000">
            <a:off x="2598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0"/>
          <p:cNvSpPr txBox="1"/>
          <p:nvPr/>
        </p:nvSpPr>
        <p:spPr>
          <a:xfrm>
            <a:off x="698940" y="151591"/>
            <a:ext cx="8323140" cy="140214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00" b="0" i="0" u="none" strike="noStrike" cap="none">
                <a:solidFill>
                  <a:srgbClr val="FFFFFF"/>
                </a:solidFill>
                <a:latin typeface="Arial"/>
                <a:ea typeface="Arial"/>
                <a:cs typeface="Arial"/>
                <a:sym typeface="Arial"/>
              </a:rPr>
              <a:t>Yaş Gruplarına Göre Çocukların Travma Tepkileri</a:t>
            </a:r>
            <a:endParaRPr/>
          </a:p>
        </p:txBody>
      </p:sp>
      <p:sp>
        <p:nvSpPr>
          <p:cNvPr id="455" name="Google Shape;455;p30"/>
          <p:cNvSpPr txBox="1"/>
          <p:nvPr/>
        </p:nvSpPr>
        <p:spPr>
          <a:xfrm>
            <a:off x="3615969" y="1727810"/>
            <a:ext cx="6004281" cy="450524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750" b="0" i="0" u="none" strike="noStrike" cap="none">
                <a:solidFill>
                  <a:srgbClr val="FFFFFF"/>
                </a:solidFill>
                <a:latin typeface="Arial"/>
                <a:ea typeface="Arial"/>
                <a:cs typeface="Arial"/>
                <a:sym typeface="Arial"/>
              </a:rPr>
              <a:t>Ergenlerin faaliyetlerinin ya da ilgilerinin büyük kısmı kendi yaş grubundaki akranları</a:t>
            </a:r>
            <a:endParaRPr sz="1300"/>
          </a:p>
          <a:p>
            <a:pPr marL="0" marR="0" lvl="0" indent="0" algn="l" rtl="0">
              <a:lnSpc>
                <a:spcPct val="140000"/>
              </a:lnSpc>
              <a:spcBef>
                <a:spcPts val="0"/>
              </a:spcBef>
              <a:spcAft>
                <a:spcPts val="0"/>
              </a:spcAft>
              <a:buNone/>
            </a:pPr>
            <a:r>
              <a:rPr lang="en-US" sz="1750" b="0" i="0" u="none" strike="noStrike" cap="none">
                <a:solidFill>
                  <a:srgbClr val="FFFFFF"/>
                </a:solidFill>
                <a:latin typeface="Arial"/>
                <a:ea typeface="Arial"/>
                <a:cs typeface="Arial"/>
                <a:sym typeface="Arial"/>
              </a:rPr>
              <a:t>üzerine odaklanmıştır. Yaşıtlarıyla olan grup</a:t>
            </a:r>
            <a:endParaRPr sz="1300"/>
          </a:p>
          <a:p>
            <a:pPr marL="0" marR="0" lvl="0" indent="0" algn="l" rtl="0">
              <a:lnSpc>
                <a:spcPct val="140000"/>
              </a:lnSpc>
              <a:spcBef>
                <a:spcPts val="0"/>
              </a:spcBef>
              <a:spcAft>
                <a:spcPts val="0"/>
              </a:spcAft>
              <a:buNone/>
            </a:pPr>
            <a:r>
              <a:rPr lang="en-US" sz="1750" b="0" i="0" u="none" strike="noStrike" cap="none">
                <a:solidFill>
                  <a:srgbClr val="FFFFFF"/>
                </a:solidFill>
                <a:latin typeface="Arial"/>
                <a:ea typeface="Arial"/>
                <a:cs typeface="Arial"/>
                <a:sym typeface="Arial"/>
              </a:rPr>
              <a:t>faaliyetlerinin kesintiye uğraması ve topluluk hayatı içinde yetişkinlerin sahip olduğu sorumluluklara sahip olamama karşısında özellikle üzülürler. Uyku bozuklukları,</a:t>
            </a:r>
            <a:endParaRPr sz="1300"/>
          </a:p>
          <a:p>
            <a:pPr marL="0" marR="0" lvl="0" indent="0" algn="l" rtl="0">
              <a:lnSpc>
                <a:spcPct val="140000"/>
              </a:lnSpc>
              <a:spcBef>
                <a:spcPts val="0"/>
              </a:spcBef>
              <a:spcAft>
                <a:spcPts val="0"/>
              </a:spcAft>
              <a:buNone/>
            </a:pPr>
            <a:r>
              <a:rPr lang="en-US" sz="1750" b="0" i="0" u="none" strike="noStrike" cap="none">
                <a:solidFill>
                  <a:srgbClr val="FFFFFF"/>
                </a:solidFill>
                <a:latin typeface="Arial"/>
                <a:ea typeface="Arial"/>
                <a:cs typeface="Arial"/>
                <a:sym typeface="Arial"/>
              </a:rPr>
              <a:t>iştahsızlık, fiziksel problemler (baş ağrısı, karın ağrısı, sivilcelenme gibi),aşırı kuruntu, uyuşukluk, konsantrasyonda bozulma, intihara meyilli düşünceler, suçluluk duyguları, başkalarını, kurumları, sistemi suçlama eğilimi, yoğun öfke duygusu, sorumluluklarını yerine getirmeyi reddetme, okulda uyum problemleri, görülebilir.</a:t>
            </a:r>
            <a:endParaRPr sz="1300"/>
          </a:p>
        </p:txBody>
      </p:sp>
      <p:pic>
        <p:nvPicPr>
          <p:cNvPr id="456" name="Google Shape;456;p30"/>
          <p:cNvPicPr preferRelativeResize="0"/>
          <p:nvPr/>
        </p:nvPicPr>
        <p:blipFill rotWithShape="1">
          <a:blip r:embed="rId4">
            <a:alphaModFix/>
          </a:blip>
          <a:srcRect/>
          <a:stretch/>
        </p:blipFill>
        <p:spPr>
          <a:xfrm>
            <a:off x="731520" y="1756271"/>
            <a:ext cx="2644020" cy="2042787"/>
          </a:xfrm>
          <a:prstGeom prst="rect">
            <a:avLst/>
          </a:prstGeom>
          <a:noFill/>
          <a:ln>
            <a:noFill/>
          </a:ln>
        </p:spPr>
      </p:pic>
      <p:sp>
        <p:nvSpPr>
          <p:cNvPr id="457" name="Google Shape;457;p30"/>
          <p:cNvSpPr txBox="1"/>
          <p:nvPr/>
        </p:nvSpPr>
        <p:spPr>
          <a:xfrm>
            <a:off x="904279" y="2216324"/>
            <a:ext cx="2146102" cy="580390"/>
          </a:xfrm>
          <a:prstGeom prst="rect">
            <a:avLst/>
          </a:prstGeom>
          <a:noFill/>
          <a:ln>
            <a:noFill/>
          </a:ln>
        </p:spPr>
        <p:txBody>
          <a:bodyPr spcFirstLastPara="1" wrap="square" lIns="0" tIns="0" rIns="0" bIns="0" anchor="t" anchorCtr="0">
            <a:spAutoFit/>
          </a:bodyPr>
          <a:lstStyle/>
          <a:p>
            <a:pPr marL="0" marR="0" lvl="0" indent="0" algn="ctr" rtl="0">
              <a:lnSpc>
                <a:spcPct val="139970"/>
              </a:lnSpc>
              <a:spcBef>
                <a:spcPts val="0"/>
              </a:spcBef>
              <a:spcAft>
                <a:spcPts val="0"/>
              </a:spcAft>
              <a:buNone/>
            </a:pPr>
            <a:r>
              <a:rPr lang="en-US" sz="3400" b="0" i="0" u="none" strike="noStrike" cap="none">
                <a:solidFill>
                  <a:srgbClr val="FFFFFF"/>
                </a:solidFill>
                <a:latin typeface="Arial"/>
                <a:ea typeface="Arial"/>
                <a:cs typeface="Arial"/>
                <a:sym typeface="Arial"/>
              </a:rPr>
              <a:t>12-18 Yaş</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E409C"/>
        </a:solidFill>
        <a:effectLst/>
      </p:bgPr>
    </p:bg>
    <p:spTree>
      <p:nvGrpSpPr>
        <p:cNvPr id="1" name="Shape 461"/>
        <p:cNvGrpSpPr/>
        <p:nvPr/>
      </p:nvGrpSpPr>
      <p:grpSpPr>
        <a:xfrm>
          <a:off x="0" y="0"/>
          <a:ext cx="0" cy="0"/>
          <a:chOff x="0" y="0"/>
          <a:chExt cx="0" cy="0"/>
        </a:xfrm>
      </p:grpSpPr>
      <p:sp>
        <p:nvSpPr>
          <p:cNvPr id="462" name="Google Shape;462;p31"/>
          <p:cNvSpPr/>
          <p:nvPr/>
        </p:nvSpPr>
        <p:spPr>
          <a:xfrm rot="5400000">
            <a:off x="7061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3" name="Google Shape;463;p31"/>
          <p:cNvPicPr preferRelativeResize="0"/>
          <p:nvPr/>
        </p:nvPicPr>
        <p:blipFill rotWithShape="1">
          <a:blip r:embed="rId3">
            <a:alphaModFix/>
          </a:blip>
          <a:srcRect/>
          <a:stretch/>
        </p:blipFill>
        <p:spPr>
          <a:xfrm rot="5400000">
            <a:off x="4544494" y="6344719"/>
            <a:ext cx="642310" cy="642310"/>
          </a:xfrm>
          <a:prstGeom prst="rect">
            <a:avLst/>
          </a:prstGeom>
          <a:noFill/>
          <a:ln>
            <a:noFill/>
          </a:ln>
        </p:spPr>
      </p:pic>
      <p:sp>
        <p:nvSpPr>
          <p:cNvPr id="464" name="Google Shape;464;p31"/>
          <p:cNvSpPr/>
          <p:nvPr/>
        </p:nvSpPr>
        <p:spPr>
          <a:xfrm rot="5400000">
            <a:off x="9347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1"/>
          <p:cNvSpPr/>
          <p:nvPr/>
        </p:nvSpPr>
        <p:spPr>
          <a:xfrm rot="5400000">
            <a:off x="312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p:nvPr/>
        </p:nvSpPr>
        <p:spPr>
          <a:xfrm rot="5400000">
            <a:off x="2598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1"/>
          <p:cNvSpPr txBox="1"/>
          <p:nvPr/>
        </p:nvSpPr>
        <p:spPr>
          <a:xfrm>
            <a:off x="698940" y="151591"/>
            <a:ext cx="8323140" cy="140214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00" b="0" i="0" u="none" strike="noStrike" cap="none">
                <a:solidFill>
                  <a:srgbClr val="FFFFFF"/>
                </a:solidFill>
                <a:latin typeface="Arial"/>
                <a:ea typeface="Arial"/>
                <a:cs typeface="Arial"/>
                <a:sym typeface="Arial"/>
              </a:rPr>
              <a:t>Yaş Gruplarına Göre Çocukların Travma Tepkileri</a:t>
            </a:r>
            <a:endParaRPr/>
          </a:p>
        </p:txBody>
      </p:sp>
      <p:sp>
        <p:nvSpPr>
          <p:cNvPr id="468" name="Google Shape;468;p31"/>
          <p:cNvSpPr txBox="1"/>
          <p:nvPr/>
        </p:nvSpPr>
        <p:spPr>
          <a:xfrm>
            <a:off x="3615969" y="1880210"/>
            <a:ext cx="6004200" cy="4182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50" b="0" i="0" u="none" strike="noStrike" cap="none">
                <a:solidFill>
                  <a:srgbClr val="FFFFFF"/>
                </a:solidFill>
                <a:latin typeface="Arial"/>
                <a:ea typeface="Arial"/>
                <a:cs typeface="Arial"/>
                <a:sym typeface="Arial"/>
              </a:rPr>
              <a:t>Ebeveyn ve arkadaşlarına karşı bilgili ve deneyimli görünmeye büyük ihtiyaç duyarlar. Yaşadıkları kaygı ve korkuları akranlarıyla paylaşmaya ihtiyaç duyarlar.Felaketten sonra</a:t>
            </a:r>
            <a:r>
              <a:rPr lang="en-US"/>
              <a:t> </a:t>
            </a:r>
            <a:r>
              <a:rPr lang="en-US" sz="1850" b="0" i="0" u="none" strike="noStrike" cap="none">
                <a:solidFill>
                  <a:srgbClr val="FFFFFF"/>
                </a:solidFill>
                <a:latin typeface="Arial"/>
                <a:ea typeface="Arial"/>
                <a:cs typeface="Arial"/>
                <a:sym typeface="Arial"/>
              </a:rPr>
              <a:t>hayatta kaldıkları için kendilerini ölümsüz gibi hissedebilirler ve bu onları pervasız/umursamaz davranışlara ve tehlikeli riskler almaya yönlendirebilir. Tepkileri daha küçük</a:t>
            </a:r>
            <a:r>
              <a:rPr lang="en-US"/>
              <a:t> </a:t>
            </a:r>
            <a:r>
              <a:rPr lang="en-US" sz="1850" b="0" i="0" u="none" strike="noStrike" cap="none">
                <a:solidFill>
                  <a:srgbClr val="FFFFFF"/>
                </a:solidFill>
                <a:latin typeface="Arial"/>
                <a:ea typeface="Arial"/>
                <a:cs typeface="Arial"/>
                <a:sym typeface="Arial"/>
              </a:rPr>
              <a:t>yaştakiler ile yetişkin tepkilerinin karışımıdır. Felaket, dünyanın güvenli olmadığı hissini yaratabilir. Yoğun reaksiyonlar ile</a:t>
            </a:r>
            <a:r>
              <a:rPr lang="en-US"/>
              <a:t> </a:t>
            </a:r>
            <a:r>
              <a:rPr lang="en-US" sz="1850" b="0" i="0" u="none" strike="noStrike" cap="none">
                <a:solidFill>
                  <a:srgbClr val="FFFFFF"/>
                </a:solidFill>
                <a:latin typeface="Arial"/>
                <a:ea typeface="Arial"/>
                <a:cs typeface="Arial"/>
                <a:sym typeface="Arial"/>
              </a:rPr>
              <a:t>boğulan ergenler, bunları aileleriyle tartışmayı beceremeyebilirler.</a:t>
            </a:r>
            <a:endParaRPr/>
          </a:p>
        </p:txBody>
      </p:sp>
      <p:pic>
        <p:nvPicPr>
          <p:cNvPr id="469" name="Google Shape;469;p31"/>
          <p:cNvPicPr preferRelativeResize="0"/>
          <p:nvPr/>
        </p:nvPicPr>
        <p:blipFill rotWithShape="1">
          <a:blip r:embed="rId4">
            <a:alphaModFix/>
          </a:blip>
          <a:srcRect/>
          <a:stretch/>
        </p:blipFill>
        <p:spPr>
          <a:xfrm>
            <a:off x="731520" y="1908671"/>
            <a:ext cx="2644020" cy="2042787"/>
          </a:xfrm>
          <a:prstGeom prst="rect">
            <a:avLst/>
          </a:prstGeom>
          <a:noFill/>
          <a:ln>
            <a:noFill/>
          </a:ln>
        </p:spPr>
      </p:pic>
      <p:sp>
        <p:nvSpPr>
          <p:cNvPr id="470" name="Google Shape;470;p31"/>
          <p:cNvSpPr txBox="1"/>
          <p:nvPr/>
        </p:nvSpPr>
        <p:spPr>
          <a:xfrm>
            <a:off x="904279" y="2368724"/>
            <a:ext cx="2146200" cy="580500"/>
          </a:xfrm>
          <a:prstGeom prst="rect">
            <a:avLst/>
          </a:prstGeom>
          <a:noFill/>
          <a:ln>
            <a:noFill/>
          </a:ln>
        </p:spPr>
        <p:txBody>
          <a:bodyPr spcFirstLastPara="1" wrap="square" lIns="0" tIns="0" rIns="0" bIns="0" anchor="t" anchorCtr="0">
            <a:spAutoFit/>
          </a:bodyPr>
          <a:lstStyle/>
          <a:p>
            <a:pPr marL="0" marR="0" lvl="0" indent="0" algn="ctr" rtl="0">
              <a:lnSpc>
                <a:spcPct val="139970"/>
              </a:lnSpc>
              <a:spcBef>
                <a:spcPts val="0"/>
              </a:spcBef>
              <a:spcAft>
                <a:spcPts val="0"/>
              </a:spcAft>
              <a:buNone/>
            </a:pPr>
            <a:r>
              <a:rPr lang="en-US" sz="3400" b="0" i="0" u="none" strike="noStrike" cap="none">
                <a:solidFill>
                  <a:srgbClr val="FFFFFF"/>
                </a:solidFill>
                <a:latin typeface="Arial"/>
                <a:ea typeface="Arial"/>
                <a:cs typeface="Arial"/>
                <a:sym typeface="Arial"/>
              </a:rPr>
              <a:t>12-18 Yaş</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E409C"/>
        </a:solidFill>
        <a:effectLst/>
      </p:bgPr>
    </p:bg>
    <p:spTree>
      <p:nvGrpSpPr>
        <p:cNvPr id="1" name="Shape 474"/>
        <p:cNvGrpSpPr/>
        <p:nvPr/>
      </p:nvGrpSpPr>
      <p:grpSpPr>
        <a:xfrm>
          <a:off x="0" y="0"/>
          <a:ext cx="0" cy="0"/>
          <a:chOff x="0" y="0"/>
          <a:chExt cx="0" cy="0"/>
        </a:xfrm>
      </p:grpSpPr>
      <p:sp>
        <p:nvSpPr>
          <p:cNvPr id="475" name="Google Shape;475;p32"/>
          <p:cNvSpPr/>
          <p:nvPr/>
        </p:nvSpPr>
        <p:spPr>
          <a:xfrm rot="5400000">
            <a:off x="7061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6" name="Google Shape;476;p32"/>
          <p:cNvPicPr preferRelativeResize="0"/>
          <p:nvPr/>
        </p:nvPicPr>
        <p:blipFill rotWithShape="1">
          <a:blip r:embed="rId3">
            <a:alphaModFix/>
          </a:blip>
          <a:srcRect/>
          <a:stretch/>
        </p:blipFill>
        <p:spPr>
          <a:xfrm rot="5400000">
            <a:off x="4544494" y="6344719"/>
            <a:ext cx="642310" cy="642310"/>
          </a:xfrm>
          <a:prstGeom prst="rect">
            <a:avLst/>
          </a:prstGeom>
          <a:noFill/>
          <a:ln>
            <a:noFill/>
          </a:ln>
        </p:spPr>
      </p:pic>
      <p:sp>
        <p:nvSpPr>
          <p:cNvPr id="477" name="Google Shape;477;p32"/>
          <p:cNvSpPr/>
          <p:nvPr/>
        </p:nvSpPr>
        <p:spPr>
          <a:xfrm rot="5400000">
            <a:off x="9347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rot="5400000">
            <a:off x="312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rot="5400000">
            <a:off x="2598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txBox="1"/>
          <p:nvPr/>
        </p:nvSpPr>
        <p:spPr>
          <a:xfrm>
            <a:off x="731520" y="1361266"/>
            <a:ext cx="8323140" cy="3519644"/>
          </a:xfrm>
          <a:prstGeom prst="rect">
            <a:avLst/>
          </a:prstGeom>
          <a:noFill/>
          <a:ln>
            <a:noFill/>
          </a:ln>
        </p:spPr>
        <p:txBody>
          <a:bodyPr spcFirstLastPara="1" wrap="square" lIns="0" tIns="0" rIns="0" bIns="0" anchor="t" anchorCtr="0">
            <a:spAutoFit/>
          </a:bodyPr>
          <a:lstStyle/>
          <a:p>
            <a:pPr marL="0" marR="0" lvl="0" indent="0" algn="ctr" rtl="0">
              <a:lnSpc>
                <a:spcPct val="139975"/>
              </a:lnSpc>
              <a:spcBef>
                <a:spcPts val="0"/>
              </a:spcBef>
              <a:spcAft>
                <a:spcPts val="0"/>
              </a:spcAft>
              <a:buNone/>
            </a:pPr>
            <a:r>
              <a:rPr lang="en-US" sz="4000" b="0" i="0" u="none" strike="noStrike" cap="none">
                <a:solidFill>
                  <a:srgbClr val="FFFFFF"/>
                </a:solidFill>
                <a:latin typeface="Arial"/>
                <a:ea typeface="Arial"/>
                <a:cs typeface="Arial"/>
                <a:sym typeface="Arial"/>
              </a:rPr>
              <a:t>Çocuklar </a:t>
            </a:r>
            <a:endParaRPr/>
          </a:p>
          <a:p>
            <a:pPr marL="0" marR="0" lvl="0" indent="0" algn="ctr" rtl="0">
              <a:lnSpc>
                <a:spcPct val="139975"/>
              </a:lnSpc>
              <a:spcBef>
                <a:spcPts val="0"/>
              </a:spcBef>
              <a:spcAft>
                <a:spcPts val="0"/>
              </a:spcAft>
              <a:buNone/>
            </a:pPr>
            <a:r>
              <a:rPr lang="en-US" sz="4000" b="0" i="0" u="none" strike="noStrike" cap="none">
                <a:solidFill>
                  <a:srgbClr val="FFFFFF"/>
                </a:solidFill>
                <a:latin typeface="Arial"/>
                <a:ea typeface="Arial"/>
                <a:cs typeface="Arial"/>
                <a:sym typeface="Arial"/>
              </a:rPr>
              <a:t>Yaşadıkları Travmanın </a:t>
            </a:r>
            <a:endParaRPr/>
          </a:p>
          <a:p>
            <a:pPr marL="0" marR="0" lvl="0" indent="0" algn="ctr" rtl="0">
              <a:lnSpc>
                <a:spcPct val="139975"/>
              </a:lnSpc>
              <a:spcBef>
                <a:spcPts val="0"/>
              </a:spcBef>
              <a:spcAft>
                <a:spcPts val="0"/>
              </a:spcAft>
              <a:buNone/>
            </a:pPr>
            <a:r>
              <a:rPr lang="en-US" sz="4000" b="0" i="0" u="none" strike="noStrike" cap="none">
                <a:solidFill>
                  <a:srgbClr val="FFFFFF"/>
                </a:solidFill>
                <a:latin typeface="Arial"/>
                <a:ea typeface="Arial"/>
                <a:cs typeface="Arial"/>
                <a:sym typeface="Arial"/>
              </a:rPr>
              <a:t>Etkilerini </a:t>
            </a:r>
            <a:endParaRPr/>
          </a:p>
          <a:p>
            <a:pPr marL="0" marR="0" lvl="0" indent="0" algn="ctr" rtl="0">
              <a:lnSpc>
                <a:spcPct val="139975"/>
              </a:lnSpc>
              <a:spcBef>
                <a:spcPts val="0"/>
              </a:spcBef>
              <a:spcAft>
                <a:spcPts val="0"/>
              </a:spcAft>
              <a:buNone/>
            </a:pPr>
            <a:r>
              <a:rPr lang="en-US" sz="4000" b="0" i="0" u="none" strike="noStrike" cap="none">
                <a:solidFill>
                  <a:srgbClr val="FFFFFF"/>
                </a:solidFill>
                <a:latin typeface="Arial"/>
                <a:ea typeface="Arial"/>
                <a:cs typeface="Arial"/>
                <a:sym typeface="Arial"/>
              </a:rPr>
              <a:t>Hangi Davranışlar İle</a:t>
            </a:r>
            <a:endParaRPr/>
          </a:p>
          <a:p>
            <a:pPr marL="0" marR="0" lvl="0" indent="0" algn="ctr" rtl="0">
              <a:lnSpc>
                <a:spcPct val="140000"/>
              </a:lnSpc>
              <a:spcBef>
                <a:spcPts val="0"/>
              </a:spcBef>
              <a:spcAft>
                <a:spcPts val="0"/>
              </a:spcAft>
              <a:buNone/>
            </a:pPr>
            <a:r>
              <a:rPr lang="en-US" sz="3999" b="0" i="0" u="none" strike="noStrike" cap="none">
                <a:solidFill>
                  <a:srgbClr val="FFFFFF"/>
                </a:solidFill>
                <a:latin typeface="Arial"/>
                <a:ea typeface="Arial"/>
                <a:cs typeface="Arial"/>
                <a:sym typeface="Arial"/>
              </a:rPr>
              <a:t>G</a:t>
            </a:r>
            <a:r>
              <a:rPr lang="en-US" sz="4000" b="0" i="0" u="none" strike="noStrike" cap="none">
                <a:solidFill>
                  <a:srgbClr val="FFFFFF"/>
                </a:solidFill>
                <a:latin typeface="Arial"/>
                <a:ea typeface="Arial"/>
                <a:cs typeface="Arial"/>
                <a:sym typeface="Arial"/>
              </a:rPr>
              <a:t>österir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E409C"/>
        </a:solidFill>
        <a:effectLst/>
      </p:bgPr>
    </p:bg>
    <p:spTree>
      <p:nvGrpSpPr>
        <p:cNvPr id="1" name="Shape 484"/>
        <p:cNvGrpSpPr/>
        <p:nvPr/>
      </p:nvGrpSpPr>
      <p:grpSpPr>
        <a:xfrm>
          <a:off x="0" y="0"/>
          <a:ext cx="0" cy="0"/>
          <a:chOff x="0" y="0"/>
          <a:chExt cx="0" cy="0"/>
        </a:xfrm>
      </p:grpSpPr>
      <p:sp>
        <p:nvSpPr>
          <p:cNvPr id="485" name="Google Shape;485;p33"/>
          <p:cNvSpPr/>
          <p:nvPr/>
        </p:nvSpPr>
        <p:spPr>
          <a:xfrm rot="5400000">
            <a:off x="7061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6" name="Google Shape;486;p33"/>
          <p:cNvPicPr preferRelativeResize="0"/>
          <p:nvPr/>
        </p:nvPicPr>
        <p:blipFill rotWithShape="1">
          <a:blip r:embed="rId3">
            <a:alphaModFix/>
          </a:blip>
          <a:srcRect/>
          <a:stretch/>
        </p:blipFill>
        <p:spPr>
          <a:xfrm rot="5400000">
            <a:off x="4544494" y="6344719"/>
            <a:ext cx="642310" cy="642310"/>
          </a:xfrm>
          <a:prstGeom prst="rect">
            <a:avLst/>
          </a:prstGeom>
          <a:noFill/>
          <a:ln>
            <a:noFill/>
          </a:ln>
        </p:spPr>
      </p:pic>
      <p:sp>
        <p:nvSpPr>
          <p:cNvPr id="487" name="Google Shape;487;p33"/>
          <p:cNvSpPr/>
          <p:nvPr/>
        </p:nvSpPr>
        <p:spPr>
          <a:xfrm rot="5400000">
            <a:off x="9347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3"/>
          <p:cNvSpPr/>
          <p:nvPr/>
        </p:nvSpPr>
        <p:spPr>
          <a:xfrm rot="5400000">
            <a:off x="312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3"/>
          <p:cNvSpPr/>
          <p:nvPr/>
        </p:nvSpPr>
        <p:spPr>
          <a:xfrm rot="5400000">
            <a:off x="2598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0" name="Google Shape;490;p33"/>
          <p:cNvPicPr preferRelativeResize="0"/>
          <p:nvPr/>
        </p:nvPicPr>
        <p:blipFill rotWithShape="1">
          <a:blip r:embed="rId4">
            <a:alphaModFix/>
          </a:blip>
          <a:srcRect l="7581" t="584" r="3518" b="18462"/>
          <a:stretch/>
        </p:blipFill>
        <p:spPr>
          <a:xfrm>
            <a:off x="731520" y="236224"/>
            <a:ext cx="8450172" cy="578957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E409C"/>
        </a:solidFill>
        <a:effectLst/>
      </p:bgPr>
    </p:bg>
    <p:spTree>
      <p:nvGrpSpPr>
        <p:cNvPr id="1" name="Shape 494"/>
        <p:cNvGrpSpPr/>
        <p:nvPr/>
      </p:nvGrpSpPr>
      <p:grpSpPr>
        <a:xfrm>
          <a:off x="0" y="0"/>
          <a:ext cx="0" cy="0"/>
          <a:chOff x="0" y="0"/>
          <a:chExt cx="0" cy="0"/>
        </a:xfrm>
      </p:grpSpPr>
      <p:sp>
        <p:nvSpPr>
          <p:cNvPr id="495" name="Google Shape;495;p34"/>
          <p:cNvSpPr/>
          <p:nvPr/>
        </p:nvSpPr>
        <p:spPr>
          <a:xfrm rot="5400000">
            <a:off x="7061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6" name="Google Shape;496;p34"/>
          <p:cNvPicPr preferRelativeResize="0"/>
          <p:nvPr/>
        </p:nvPicPr>
        <p:blipFill rotWithShape="1">
          <a:blip r:embed="rId3">
            <a:alphaModFix/>
          </a:blip>
          <a:srcRect/>
          <a:stretch/>
        </p:blipFill>
        <p:spPr>
          <a:xfrm rot="5400000">
            <a:off x="4544494" y="6344719"/>
            <a:ext cx="642310" cy="642310"/>
          </a:xfrm>
          <a:prstGeom prst="rect">
            <a:avLst/>
          </a:prstGeom>
          <a:noFill/>
          <a:ln>
            <a:noFill/>
          </a:ln>
        </p:spPr>
      </p:pic>
      <p:sp>
        <p:nvSpPr>
          <p:cNvPr id="497" name="Google Shape;497;p34"/>
          <p:cNvSpPr/>
          <p:nvPr/>
        </p:nvSpPr>
        <p:spPr>
          <a:xfrm rot="5400000">
            <a:off x="9347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4"/>
          <p:cNvSpPr/>
          <p:nvPr/>
        </p:nvSpPr>
        <p:spPr>
          <a:xfrm rot="5400000">
            <a:off x="312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4"/>
          <p:cNvSpPr/>
          <p:nvPr/>
        </p:nvSpPr>
        <p:spPr>
          <a:xfrm rot="5400000">
            <a:off x="2598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0" name="Google Shape;500;p34"/>
          <p:cNvPicPr preferRelativeResize="0"/>
          <p:nvPr/>
        </p:nvPicPr>
        <p:blipFill rotWithShape="1">
          <a:blip r:embed="rId4">
            <a:alphaModFix/>
          </a:blip>
          <a:srcRect l="5640" r="3506" b="3410"/>
          <a:stretch/>
        </p:blipFill>
        <p:spPr>
          <a:xfrm>
            <a:off x="1363069" y="80191"/>
            <a:ext cx="7277171" cy="61764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E409C"/>
        </a:solidFill>
        <a:effectLst/>
      </p:bgPr>
    </p:bg>
    <p:spTree>
      <p:nvGrpSpPr>
        <p:cNvPr id="1" name="Shape 92"/>
        <p:cNvGrpSpPr/>
        <p:nvPr/>
      </p:nvGrpSpPr>
      <p:grpSpPr>
        <a:xfrm>
          <a:off x="0" y="0"/>
          <a:ext cx="0" cy="0"/>
          <a:chOff x="0" y="0"/>
          <a:chExt cx="0" cy="0"/>
        </a:xfrm>
      </p:grpSpPr>
      <p:grpSp>
        <p:nvGrpSpPr>
          <p:cNvPr id="93" name="Google Shape;93;p2"/>
          <p:cNvGrpSpPr/>
          <p:nvPr/>
        </p:nvGrpSpPr>
        <p:grpSpPr>
          <a:xfrm>
            <a:off x="2654852" y="2912687"/>
            <a:ext cx="4432745" cy="1461252"/>
            <a:chOff x="0" y="-38100"/>
            <a:chExt cx="5910327" cy="1948336"/>
          </a:xfrm>
        </p:grpSpPr>
        <p:sp>
          <p:nvSpPr>
            <p:cNvPr id="94" name="Google Shape;94;p2"/>
            <p:cNvSpPr txBox="1"/>
            <p:nvPr/>
          </p:nvSpPr>
          <p:spPr>
            <a:xfrm>
              <a:off x="0" y="-38100"/>
              <a:ext cx="5910327" cy="1253913"/>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None/>
              </a:pPr>
              <a:r>
                <a:rPr lang="en-US" sz="6000" b="0" i="0" u="none" strike="noStrike" cap="none">
                  <a:solidFill>
                    <a:srgbClr val="EFEFEF"/>
                  </a:solidFill>
                  <a:latin typeface="Raleway"/>
                  <a:ea typeface="Raleway"/>
                  <a:cs typeface="Raleway"/>
                  <a:sym typeface="Raleway"/>
                </a:rPr>
                <a:t>MERHABA!</a:t>
              </a:r>
              <a:endParaRPr/>
            </a:p>
          </p:txBody>
        </p:sp>
        <p:sp>
          <p:nvSpPr>
            <p:cNvPr id="95" name="Google Shape;95;p2"/>
            <p:cNvSpPr txBox="1"/>
            <p:nvPr/>
          </p:nvSpPr>
          <p:spPr>
            <a:xfrm>
              <a:off x="0" y="1613056"/>
              <a:ext cx="5910327" cy="297180"/>
            </a:xfrm>
            <a:prstGeom prst="rect">
              <a:avLst/>
            </a:prstGeom>
            <a:noFill/>
            <a:ln>
              <a:noFill/>
            </a:ln>
          </p:spPr>
          <p:txBody>
            <a:bodyPr spcFirstLastPara="1" wrap="square" lIns="0" tIns="0" rIns="0" bIns="0" anchor="t" anchorCtr="0">
              <a:spAutoFit/>
            </a:bodyPr>
            <a:lstStyle/>
            <a:p>
              <a:pPr marL="0" marR="0" lvl="0" indent="0" algn="l" rtl="0">
                <a:lnSpc>
                  <a:spcPct val="108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6" name="Google Shape;96;p2"/>
          <p:cNvSpPr/>
          <p:nvPr/>
        </p:nvSpPr>
        <p:spPr>
          <a:xfrm rot="5400000">
            <a:off x="7061049" y="462731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2"/>
          <p:cNvPicPr preferRelativeResize="0"/>
          <p:nvPr/>
        </p:nvPicPr>
        <p:blipFill rotWithShape="1">
          <a:blip r:embed="rId3">
            <a:alphaModFix/>
          </a:blip>
          <a:srcRect/>
          <a:stretch/>
        </p:blipFill>
        <p:spPr>
          <a:xfrm rot="5400000">
            <a:off x="4544494" y="5906569"/>
            <a:ext cx="642310" cy="642310"/>
          </a:xfrm>
          <a:prstGeom prst="rect">
            <a:avLst/>
          </a:prstGeom>
          <a:noFill/>
          <a:ln>
            <a:noFill/>
          </a:ln>
        </p:spPr>
      </p:pic>
      <p:sp>
        <p:nvSpPr>
          <p:cNvPr id="98" name="Google Shape;98;p2"/>
          <p:cNvSpPr/>
          <p:nvPr/>
        </p:nvSpPr>
        <p:spPr>
          <a:xfrm rot="5400000">
            <a:off x="9347049" y="462731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5400000">
            <a:off x="312613" y="465386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5400000">
            <a:off x="2598613" y="465386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5400000">
            <a:off x="8127849" y="-66858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5400000">
            <a:off x="1573860" y="-66858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2"/>
          <p:cNvGrpSpPr/>
          <p:nvPr/>
        </p:nvGrpSpPr>
        <p:grpSpPr>
          <a:xfrm>
            <a:off x="2950686" y="573784"/>
            <a:ext cx="3829924" cy="998119"/>
            <a:chOff x="0" y="-28575"/>
            <a:chExt cx="5106566" cy="1330826"/>
          </a:xfrm>
        </p:grpSpPr>
        <p:sp>
          <p:nvSpPr>
            <p:cNvPr id="104" name="Google Shape;104;p2"/>
            <p:cNvSpPr txBox="1"/>
            <p:nvPr/>
          </p:nvSpPr>
          <p:spPr>
            <a:xfrm>
              <a:off x="0" y="-28575"/>
              <a:ext cx="5106566" cy="359072"/>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None/>
              </a:pPr>
              <a:endParaRPr/>
            </a:p>
          </p:txBody>
        </p:sp>
        <p:sp>
          <p:nvSpPr>
            <p:cNvPr id="105" name="Google Shape;105;p2"/>
            <p:cNvSpPr txBox="1"/>
            <p:nvPr/>
          </p:nvSpPr>
          <p:spPr>
            <a:xfrm>
              <a:off x="0" y="1040304"/>
              <a:ext cx="5106566" cy="261947"/>
            </a:xfrm>
            <a:prstGeom prst="rect">
              <a:avLst/>
            </a:prstGeom>
            <a:noFill/>
            <a:ln>
              <a:noFill/>
            </a:ln>
          </p:spPr>
          <p:txBody>
            <a:bodyPr spcFirstLastPara="1" wrap="square" lIns="0" tIns="0" rIns="0" bIns="0" anchor="t" anchorCtr="0">
              <a:spAutoFit/>
            </a:bodyPr>
            <a:lstStyle/>
            <a:p>
              <a:pPr marL="0" marR="0" lvl="0" indent="0" algn="l" rtl="0">
                <a:lnSpc>
                  <a:spcPct val="935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4306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779489"/>
            <a:ext cx="7772400" cy="5321508"/>
          </a:xfrm>
        </p:spPr>
        <p:txBody>
          <a:bodyPr>
            <a:normAutofit/>
          </a:bodyPr>
          <a:lstStyle/>
          <a:p>
            <a:r>
              <a:rPr lang="tr-TR" b="1" dirty="0" smtClean="0"/>
              <a:t>Yararlanılan Kaynaklar</a:t>
            </a:r>
            <a:r>
              <a:rPr lang="tr-TR" dirty="0" smtClean="0"/>
              <a:t/>
            </a:r>
            <a:br>
              <a:rPr lang="tr-TR" dirty="0" smtClean="0"/>
            </a:br>
            <a:r>
              <a:rPr lang="tr-TR" dirty="0" smtClean="0"/>
              <a:t/>
            </a:r>
            <a:br>
              <a:rPr lang="tr-TR" dirty="0" smtClean="0"/>
            </a:br>
            <a:r>
              <a:rPr lang="tr-TR" sz="2800" i="1" dirty="0" smtClean="0"/>
              <a:t>Yeni Dönemde Okula Uyum Kitapçığı; Öğretmenlere Ve Öğrencilere Yönelik Yaratıcı Çözümler, Eğitim Reformu Girişimi (ERG)</a:t>
            </a:r>
            <a:r>
              <a:rPr lang="tr-TR" dirty="0" smtClean="0"/>
              <a:t/>
            </a:r>
            <a:br>
              <a:rPr lang="tr-TR" dirty="0" smtClean="0"/>
            </a:br>
            <a:endParaRPr lang="tr-TR" dirty="0"/>
          </a:p>
        </p:txBody>
      </p:sp>
      <p:sp>
        <p:nvSpPr>
          <p:cNvPr id="3" name="2 Alt Başlık"/>
          <p:cNvSpPr>
            <a:spLocks noGrp="1"/>
          </p:cNvSpPr>
          <p:nvPr>
            <p:ph type="subTitle" idx="1"/>
          </p:nvPr>
        </p:nvSpPr>
        <p:spPr/>
        <p:txBody>
          <a:bodyPr>
            <a:normAutofit/>
          </a:bodyPr>
          <a:lstStyle/>
          <a:p>
            <a:pPr algn="l"/>
            <a:endParaRPr lang="tr-TR" dirty="0" smtClean="0">
              <a:latin typeface="Times New Roman" pitchFamily="18" charset="0"/>
              <a:cs typeface="Times New Roman" pitchFamily="18" charset="0"/>
            </a:endParaRP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E409C"/>
        </a:solidFill>
        <a:effectLst/>
      </p:bgPr>
    </p:bg>
    <p:spTree>
      <p:nvGrpSpPr>
        <p:cNvPr id="1" name="Shape 173"/>
        <p:cNvGrpSpPr/>
        <p:nvPr/>
      </p:nvGrpSpPr>
      <p:grpSpPr>
        <a:xfrm>
          <a:off x="0" y="0"/>
          <a:ext cx="0" cy="0"/>
          <a:chOff x="0" y="0"/>
          <a:chExt cx="0" cy="0"/>
        </a:xfrm>
      </p:grpSpPr>
      <p:grpSp>
        <p:nvGrpSpPr>
          <p:cNvPr id="174" name="Google Shape;174;p9"/>
          <p:cNvGrpSpPr/>
          <p:nvPr/>
        </p:nvGrpSpPr>
        <p:grpSpPr>
          <a:xfrm>
            <a:off x="1450753" y="2437707"/>
            <a:ext cx="6852095" cy="2411212"/>
            <a:chOff x="0" y="-38100"/>
            <a:chExt cx="9136127" cy="3214949"/>
          </a:xfrm>
        </p:grpSpPr>
        <p:sp>
          <p:nvSpPr>
            <p:cNvPr id="175" name="Google Shape;175;p9"/>
            <p:cNvSpPr txBox="1"/>
            <p:nvPr/>
          </p:nvSpPr>
          <p:spPr>
            <a:xfrm>
              <a:off x="0" y="-38100"/>
              <a:ext cx="9136127" cy="2520527"/>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None/>
              </a:pPr>
              <a:r>
                <a:rPr lang="en-US" sz="6000" b="1" i="0" u="none" strike="noStrike" cap="none">
                  <a:solidFill>
                    <a:srgbClr val="EFEFEF"/>
                  </a:solidFill>
                  <a:latin typeface="Raleway"/>
                  <a:ea typeface="Raleway"/>
                  <a:cs typeface="Raleway"/>
                  <a:sym typeface="Raleway"/>
                </a:rPr>
                <a:t>PANDEM</a:t>
              </a:r>
              <a:r>
                <a:rPr lang="en-US" sz="6000" b="1">
                  <a:solidFill>
                    <a:srgbClr val="EFEFEF"/>
                  </a:solidFill>
                  <a:latin typeface="Raleway"/>
                  <a:ea typeface="Raleway"/>
                  <a:cs typeface="Raleway"/>
                  <a:sym typeface="Raleway"/>
                </a:rPr>
                <a:t>İ</a:t>
              </a:r>
              <a:r>
                <a:rPr lang="en-US" sz="6000" b="1" i="0" u="none" strike="noStrike" cap="none">
                  <a:solidFill>
                    <a:srgbClr val="EFEFEF"/>
                  </a:solidFill>
                  <a:latin typeface="Raleway"/>
                  <a:ea typeface="Raleway"/>
                  <a:cs typeface="Raleway"/>
                  <a:sym typeface="Raleway"/>
                </a:rPr>
                <a:t>N</a:t>
              </a:r>
              <a:r>
                <a:rPr lang="en-US" sz="6000" b="1">
                  <a:solidFill>
                    <a:srgbClr val="EFEFEF"/>
                  </a:solidFill>
                  <a:latin typeface="Raleway"/>
                  <a:ea typeface="Raleway"/>
                  <a:cs typeface="Raleway"/>
                  <a:sym typeface="Raleway"/>
                </a:rPr>
                <a:t>İ</a:t>
              </a:r>
              <a:r>
                <a:rPr lang="en-US" sz="6000" b="1" i="0" u="none" strike="noStrike" cap="none">
                  <a:solidFill>
                    <a:srgbClr val="EFEFEF"/>
                  </a:solidFill>
                  <a:latin typeface="Raleway"/>
                  <a:ea typeface="Raleway"/>
                  <a:cs typeface="Raleway"/>
                  <a:sym typeface="Raleway"/>
                </a:rPr>
                <a:t>N OLASI ETK</a:t>
              </a:r>
              <a:r>
                <a:rPr lang="en-US" sz="6000" b="1">
                  <a:solidFill>
                    <a:srgbClr val="EFEFEF"/>
                  </a:solidFill>
                  <a:latin typeface="Raleway"/>
                  <a:ea typeface="Raleway"/>
                  <a:cs typeface="Raleway"/>
                  <a:sym typeface="Raleway"/>
                </a:rPr>
                <a:t>İ</a:t>
              </a:r>
              <a:r>
                <a:rPr lang="en-US" sz="6000" b="1" i="0" u="none" strike="noStrike" cap="none">
                  <a:solidFill>
                    <a:srgbClr val="EFEFEF"/>
                  </a:solidFill>
                  <a:latin typeface="Raleway"/>
                  <a:ea typeface="Raleway"/>
                  <a:cs typeface="Raleway"/>
                  <a:sym typeface="Raleway"/>
                </a:rPr>
                <a:t>LER</a:t>
              </a:r>
              <a:r>
                <a:rPr lang="en-US" sz="6000" b="1">
                  <a:solidFill>
                    <a:srgbClr val="EFEFEF"/>
                  </a:solidFill>
                  <a:latin typeface="Raleway"/>
                  <a:ea typeface="Raleway"/>
                  <a:cs typeface="Raleway"/>
                  <a:sym typeface="Raleway"/>
                </a:rPr>
                <a:t>İ</a:t>
              </a:r>
              <a:endParaRPr/>
            </a:p>
          </p:txBody>
        </p:sp>
        <p:sp>
          <p:nvSpPr>
            <p:cNvPr id="176" name="Google Shape;176;p9"/>
            <p:cNvSpPr txBox="1"/>
            <p:nvPr/>
          </p:nvSpPr>
          <p:spPr>
            <a:xfrm>
              <a:off x="0" y="2879669"/>
              <a:ext cx="9136127" cy="297180"/>
            </a:xfrm>
            <a:prstGeom prst="rect">
              <a:avLst/>
            </a:prstGeom>
            <a:noFill/>
            <a:ln>
              <a:noFill/>
            </a:ln>
          </p:spPr>
          <p:txBody>
            <a:bodyPr spcFirstLastPara="1" wrap="square" lIns="0" tIns="0" rIns="0" bIns="0" anchor="t" anchorCtr="0">
              <a:spAutoFit/>
            </a:bodyPr>
            <a:lstStyle/>
            <a:p>
              <a:pPr marL="0" marR="0" lvl="0" indent="0" algn="l" rtl="0">
                <a:lnSpc>
                  <a:spcPct val="108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7" name="Google Shape;177;p9"/>
          <p:cNvSpPr/>
          <p:nvPr/>
        </p:nvSpPr>
        <p:spPr>
          <a:xfrm rot="5400000">
            <a:off x="7061049" y="462731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8" name="Google Shape;178;p9"/>
          <p:cNvPicPr preferRelativeResize="0"/>
          <p:nvPr/>
        </p:nvPicPr>
        <p:blipFill rotWithShape="1">
          <a:blip r:embed="rId3">
            <a:alphaModFix/>
          </a:blip>
          <a:srcRect/>
          <a:stretch/>
        </p:blipFill>
        <p:spPr>
          <a:xfrm rot="5400000">
            <a:off x="4544494" y="5906569"/>
            <a:ext cx="642310" cy="642310"/>
          </a:xfrm>
          <a:prstGeom prst="rect">
            <a:avLst/>
          </a:prstGeom>
          <a:noFill/>
          <a:ln>
            <a:noFill/>
          </a:ln>
        </p:spPr>
      </p:pic>
      <p:sp>
        <p:nvSpPr>
          <p:cNvPr id="179" name="Google Shape;179;p9"/>
          <p:cNvSpPr/>
          <p:nvPr/>
        </p:nvSpPr>
        <p:spPr>
          <a:xfrm rot="5400000">
            <a:off x="9347049" y="462731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rot="5400000">
            <a:off x="312613" y="465386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rot="5400000">
            <a:off x="2598613" y="465386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E409C"/>
        </a:solidFill>
        <a:effectLst/>
      </p:bgPr>
    </p:bg>
    <p:spTree>
      <p:nvGrpSpPr>
        <p:cNvPr id="1" name="Shape 185"/>
        <p:cNvGrpSpPr/>
        <p:nvPr/>
      </p:nvGrpSpPr>
      <p:grpSpPr>
        <a:xfrm>
          <a:off x="0" y="0"/>
          <a:ext cx="0" cy="0"/>
          <a:chOff x="0" y="0"/>
          <a:chExt cx="0" cy="0"/>
        </a:xfrm>
      </p:grpSpPr>
      <p:sp>
        <p:nvSpPr>
          <p:cNvPr id="186" name="Google Shape;186;p10"/>
          <p:cNvSpPr/>
          <p:nvPr/>
        </p:nvSpPr>
        <p:spPr>
          <a:xfrm rot="5400000">
            <a:off x="7061049" y="462731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10"/>
          <p:cNvPicPr preferRelativeResize="0"/>
          <p:nvPr/>
        </p:nvPicPr>
        <p:blipFill rotWithShape="1">
          <a:blip r:embed="rId3">
            <a:alphaModFix/>
          </a:blip>
          <a:srcRect/>
          <a:stretch/>
        </p:blipFill>
        <p:spPr>
          <a:xfrm rot="5400000">
            <a:off x="4544494" y="5906569"/>
            <a:ext cx="642310" cy="642310"/>
          </a:xfrm>
          <a:prstGeom prst="rect">
            <a:avLst/>
          </a:prstGeom>
          <a:noFill/>
          <a:ln>
            <a:noFill/>
          </a:ln>
        </p:spPr>
      </p:pic>
      <p:sp>
        <p:nvSpPr>
          <p:cNvPr id="188" name="Google Shape;188;p10"/>
          <p:cNvSpPr/>
          <p:nvPr/>
        </p:nvSpPr>
        <p:spPr>
          <a:xfrm rot="5400000">
            <a:off x="9347049" y="462731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rot="5400000">
            <a:off x="312613" y="465386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0"/>
          <p:cNvSpPr/>
          <p:nvPr/>
        </p:nvSpPr>
        <p:spPr>
          <a:xfrm rot="5400000">
            <a:off x="2598613" y="465386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1" name="Google Shape;191;p10"/>
          <p:cNvPicPr preferRelativeResize="0"/>
          <p:nvPr/>
        </p:nvPicPr>
        <p:blipFill rotWithShape="1">
          <a:blip r:embed="rId4">
            <a:alphaModFix/>
          </a:blip>
          <a:srcRect/>
          <a:stretch/>
        </p:blipFill>
        <p:spPr>
          <a:xfrm>
            <a:off x="3391625" y="2085461"/>
            <a:ext cx="2948048" cy="2283397"/>
          </a:xfrm>
          <a:prstGeom prst="rect">
            <a:avLst/>
          </a:prstGeom>
          <a:noFill/>
          <a:ln>
            <a:noFill/>
          </a:ln>
        </p:spPr>
      </p:pic>
      <p:sp>
        <p:nvSpPr>
          <p:cNvPr id="192" name="Google Shape;192;p10"/>
          <p:cNvSpPr txBox="1"/>
          <p:nvPr/>
        </p:nvSpPr>
        <p:spPr>
          <a:xfrm>
            <a:off x="2998412" y="388451"/>
            <a:ext cx="3832976" cy="140768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FFFFFF"/>
                </a:solidFill>
                <a:latin typeface="Arial"/>
                <a:ea typeface="Arial"/>
                <a:cs typeface="Arial"/>
                <a:sym typeface="Arial"/>
              </a:rPr>
              <a:t>Yaşam ya da beden bütünlüğüne, tehdit, </a:t>
            </a:r>
            <a:endParaRPr/>
          </a:p>
          <a:p>
            <a:pPr marL="0" marR="0" lvl="0" indent="0" algn="ctr" rtl="0">
              <a:lnSpc>
                <a:spcPct val="140000"/>
              </a:lnSpc>
              <a:spcBef>
                <a:spcPts val="0"/>
              </a:spcBef>
              <a:spcAft>
                <a:spcPts val="0"/>
              </a:spcAft>
              <a:buNone/>
            </a:pPr>
            <a:r>
              <a:rPr lang="en-US" sz="2000" b="0" i="0" u="none" strike="noStrike" cap="none">
                <a:solidFill>
                  <a:srgbClr val="FFFFFF"/>
                </a:solidFill>
                <a:latin typeface="Arial"/>
                <a:ea typeface="Arial"/>
                <a:cs typeface="Arial"/>
                <a:sym typeface="Arial"/>
              </a:rPr>
              <a:t>şiddet ya da ölümle yüz yüze</a:t>
            </a:r>
            <a:endParaRPr/>
          </a:p>
          <a:p>
            <a:pPr marL="0" marR="0" lvl="0" indent="0" algn="ctr" rtl="0">
              <a:lnSpc>
                <a:spcPct val="140000"/>
              </a:lnSpc>
              <a:spcBef>
                <a:spcPts val="0"/>
              </a:spcBef>
              <a:spcAft>
                <a:spcPts val="0"/>
              </a:spcAft>
              <a:buNone/>
            </a:pPr>
            <a:r>
              <a:rPr lang="en-US" sz="2000" b="0" i="0" u="none" strike="noStrike" cap="none">
                <a:solidFill>
                  <a:srgbClr val="FFFFFF"/>
                </a:solidFill>
                <a:latin typeface="Arial"/>
                <a:ea typeface="Arial"/>
                <a:cs typeface="Arial"/>
                <a:sym typeface="Arial"/>
              </a:rPr>
              <a:t>gelinmesi</a:t>
            </a:r>
            <a:endParaRPr/>
          </a:p>
        </p:txBody>
      </p:sp>
      <p:pic>
        <p:nvPicPr>
          <p:cNvPr id="193" name="Google Shape;193;p10"/>
          <p:cNvPicPr preferRelativeResize="0"/>
          <p:nvPr/>
        </p:nvPicPr>
        <p:blipFill rotWithShape="1">
          <a:blip r:embed="rId5">
            <a:alphaModFix/>
          </a:blip>
          <a:srcRect/>
          <a:stretch/>
        </p:blipFill>
        <p:spPr>
          <a:xfrm rot="-7098904">
            <a:off x="6916082" y="1507764"/>
            <a:ext cx="1618414" cy="576744"/>
          </a:xfrm>
          <a:prstGeom prst="rect">
            <a:avLst/>
          </a:prstGeom>
          <a:noFill/>
          <a:ln>
            <a:noFill/>
          </a:ln>
        </p:spPr>
      </p:pic>
      <p:sp>
        <p:nvSpPr>
          <p:cNvPr id="194" name="Google Shape;194;p10"/>
          <p:cNvSpPr txBox="1"/>
          <p:nvPr/>
        </p:nvSpPr>
        <p:spPr>
          <a:xfrm>
            <a:off x="3402776" y="3077210"/>
            <a:ext cx="2948048" cy="580390"/>
          </a:xfrm>
          <a:prstGeom prst="rect">
            <a:avLst/>
          </a:prstGeom>
          <a:noFill/>
          <a:ln>
            <a:noFill/>
          </a:ln>
        </p:spPr>
        <p:txBody>
          <a:bodyPr spcFirstLastPara="1" wrap="square" lIns="0" tIns="0" rIns="0" bIns="0" anchor="t" anchorCtr="0">
            <a:spAutoFit/>
          </a:bodyPr>
          <a:lstStyle/>
          <a:p>
            <a:pPr marL="0" marR="0" lvl="0" indent="0" algn="ctr" rtl="0">
              <a:lnSpc>
                <a:spcPct val="139970"/>
              </a:lnSpc>
              <a:spcBef>
                <a:spcPts val="0"/>
              </a:spcBef>
              <a:spcAft>
                <a:spcPts val="0"/>
              </a:spcAft>
              <a:buNone/>
            </a:pPr>
            <a:r>
              <a:rPr lang="en-US" sz="3400" b="0" i="0" u="none" strike="noStrike" cap="none">
                <a:solidFill>
                  <a:srgbClr val="FFFFFF"/>
                </a:solidFill>
                <a:latin typeface="Arial"/>
                <a:ea typeface="Arial"/>
                <a:cs typeface="Arial"/>
                <a:sym typeface="Arial"/>
              </a:rPr>
              <a:t>Travma</a:t>
            </a:r>
            <a:endParaRPr/>
          </a:p>
        </p:txBody>
      </p:sp>
      <p:sp>
        <p:nvSpPr>
          <p:cNvPr id="195" name="Google Shape;195;p10"/>
          <p:cNvSpPr txBox="1"/>
          <p:nvPr/>
        </p:nvSpPr>
        <p:spPr>
          <a:xfrm>
            <a:off x="416733" y="2843492"/>
            <a:ext cx="2581679" cy="105735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FFFFFF"/>
                </a:solidFill>
                <a:latin typeface="Arial"/>
                <a:ea typeface="Arial"/>
                <a:cs typeface="Arial"/>
                <a:sym typeface="Arial"/>
              </a:rPr>
              <a:t>Olağan baş etme yöntemlerini felce uğratır.</a:t>
            </a:r>
            <a:endParaRPr/>
          </a:p>
        </p:txBody>
      </p:sp>
      <p:sp>
        <p:nvSpPr>
          <p:cNvPr id="196" name="Google Shape;196;p10"/>
          <p:cNvSpPr txBox="1"/>
          <p:nvPr/>
        </p:nvSpPr>
        <p:spPr>
          <a:xfrm>
            <a:off x="6129644" y="2843492"/>
            <a:ext cx="3756776" cy="105735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FFFFFF"/>
                </a:solidFill>
                <a:latin typeface="Arial"/>
                <a:ea typeface="Arial"/>
                <a:cs typeface="Arial"/>
                <a:sym typeface="Arial"/>
              </a:rPr>
              <a:t>Bir güç </a:t>
            </a:r>
            <a:endParaRPr/>
          </a:p>
          <a:p>
            <a:pPr marL="0" marR="0" lvl="0" indent="0" algn="ctr" rtl="0">
              <a:lnSpc>
                <a:spcPct val="140000"/>
              </a:lnSpc>
              <a:spcBef>
                <a:spcPts val="0"/>
              </a:spcBef>
              <a:spcAft>
                <a:spcPts val="0"/>
              </a:spcAft>
              <a:buNone/>
            </a:pPr>
            <a:r>
              <a:rPr lang="en-US" sz="2000" b="0" i="0" u="none" strike="noStrike" cap="none">
                <a:solidFill>
                  <a:srgbClr val="FFFFFF"/>
                </a:solidFill>
                <a:latin typeface="Arial"/>
                <a:ea typeface="Arial"/>
                <a:cs typeface="Arial"/>
                <a:sym typeface="Arial"/>
              </a:rPr>
              <a:t>tarafından </a:t>
            </a:r>
            <a:endParaRPr/>
          </a:p>
          <a:p>
            <a:pPr marL="0" marR="0" lvl="0" indent="0" algn="ctr" rtl="0">
              <a:lnSpc>
                <a:spcPct val="140000"/>
              </a:lnSpc>
              <a:spcBef>
                <a:spcPts val="0"/>
              </a:spcBef>
              <a:spcAft>
                <a:spcPts val="0"/>
              </a:spcAft>
              <a:buNone/>
            </a:pPr>
            <a:r>
              <a:rPr lang="en-US" sz="2000" b="0" i="0" u="none" strike="noStrike" cap="none">
                <a:solidFill>
                  <a:srgbClr val="FFFFFF"/>
                </a:solidFill>
                <a:latin typeface="Arial"/>
                <a:ea typeface="Arial"/>
                <a:cs typeface="Arial"/>
                <a:sym typeface="Arial"/>
              </a:rPr>
              <a:t>çaresiz bırakılır</a:t>
            </a:r>
            <a:endParaRPr/>
          </a:p>
        </p:txBody>
      </p:sp>
      <p:sp>
        <p:nvSpPr>
          <p:cNvPr id="197" name="Google Shape;197;p10"/>
          <p:cNvSpPr txBox="1"/>
          <p:nvPr/>
        </p:nvSpPr>
        <p:spPr>
          <a:xfrm>
            <a:off x="3693737" y="4597458"/>
            <a:ext cx="2366126" cy="105735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FFFFFF"/>
                </a:solidFill>
                <a:latin typeface="Arial"/>
                <a:ea typeface="Arial"/>
                <a:cs typeface="Arial"/>
                <a:sym typeface="Arial"/>
              </a:rPr>
              <a:t>Uç noktada dehşet veya çaresizlik yaşatır</a:t>
            </a:r>
            <a:endParaRPr/>
          </a:p>
        </p:txBody>
      </p:sp>
      <p:pic>
        <p:nvPicPr>
          <p:cNvPr id="198" name="Google Shape;198;p10"/>
          <p:cNvPicPr preferRelativeResize="0"/>
          <p:nvPr/>
        </p:nvPicPr>
        <p:blipFill rotWithShape="1">
          <a:blip r:embed="rId5">
            <a:alphaModFix/>
          </a:blip>
          <a:srcRect/>
          <a:stretch/>
        </p:blipFill>
        <p:spPr>
          <a:xfrm rot="-2470101">
            <a:off x="6754792" y="4616678"/>
            <a:ext cx="1618414" cy="576744"/>
          </a:xfrm>
          <a:prstGeom prst="rect">
            <a:avLst/>
          </a:prstGeom>
          <a:noFill/>
          <a:ln>
            <a:noFill/>
          </a:ln>
        </p:spPr>
      </p:pic>
      <p:pic>
        <p:nvPicPr>
          <p:cNvPr id="199" name="Google Shape;199;p10"/>
          <p:cNvPicPr preferRelativeResize="0"/>
          <p:nvPr/>
        </p:nvPicPr>
        <p:blipFill rotWithShape="1">
          <a:blip r:embed="rId5">
            <a:alphaModFix/>
          </a:blip>
          <a:srcRect/>
          <a:stretch/>
        </p:blipFill>
        <p:spPr>
          <a:xfrm rot="2432060">
            <a:off x="1700790" y="4785066"/>
            <a:ext cx="1618414" cy="576744"/>
          </a:xfrm>
          <a:prstGeom prst="rect">
            <a:avLst/>
          </a:prstGeom>
          <a:noFill/>
          <a:ln>
            <a:noFill/>
          </a:ln>
        </p:spPr>
      </p:pic>
      <p:pic>
        <p:nvPicPr>
          <p:cNvPr id="200" name="Google Shape;200;p10"/>
          <p:cNvPicPr preferRelativeResize="0"/>
          <p:nvPr/>
        </p:nvPicPr>
        <p:blipFill rotWithShape="1">
          <a:blip r:embed="rId5">
            <a:alphaModFix/>
          </a:blip>
          <a:srcRect/>
          <a:stretch/>
        </p:blipFill>
        <p:spPr>
          <a:xfrm rot="8100000">
            <a:off x="1130362" y="1611858"/>
            <a:ext cx="1618414" cy="5767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E409C"/>
        </a:solidFill>
        <a:effectLst/>
      </p:bgPr>
    </p:bg>
    <p:spTree>
      <p:nvGrpSpPr>
        <p:cNvPr id="1" name="Shape 204"/>
        <p:cNvGrpSpPr/>
        <p:nvPr/>
      </p:nvGrpSpPr>
      <p:grpSpPr>
        <a:xfrm>
          <a:off x="0" y="0"/>
          <a:ext cx="0" cy="0"/>
          <a:chOff x="0" y="0"/>
          <a:chExt cx="0" cy="0"/>
        </a:xfrm>
      </p:grpSpPr>
      <p:sp>
        <p:nvSpPr>
          <p:cNvPr id="205" name="Google Shape;205;p11"/>
          <p:cNvSpPr/>
          <p:nvPr/>
        </p:nvSpPr>
        <p:spPr>
          <a:xfrm rot="5400000">
            <a:off x="7061049" y="462731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6" name="Google Shape;206;p11"/>
          <p:cNvPicPr preferRelativeResize="0"/>
          <p:nvPr/>
        </p:nvPicPr>
        <p:blipFill rotWithShape="1">
          <a:blip r:embed="rId3">
            <a:alphaModFix/>
          </a:blip>
          <a:srcRect/>
          <a:stretch/>
        </p:blipFill>
        <p:spPr>
          <a:xfrm rot="5400000">
            <a:off x="4544494" y="5906569"/>
            <a:ext cx="642310" cy="642310"/>
          </a:xfrm>
          <a:prstGeom prst="rect">
            <a:avLst/>
          </a:prstGeom>
          <a:noFill/>
          <a:ln>
            <a:noFill/>
          </a:ln>
        </p:spPr>
      </p:pic>
      <p:sp>
        <p:nvSpPr>
          <p:cNvPr id="207" name="Google Shape;207;p11"/>
          <p:cNvSpPr/>
          <p:nvPr/>
        </p:nvSpPr>
        <p:spPr>
          <a:xfrm rot="5400000">
            <a:off x="9347049" y="462731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rot="5400000">
            <a:off x="312613" y="465386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rot="5400000">
            <a:off x="2598613" y="465386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txBox="1"/>
          <p:nvPr/>
        </p:nvSpPr>
        <p:spPr>
          <a:xfrm>
            <a:off x="889004" y="342091"/>
            <a:ext cx="7975593" cy="69313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00" b="0" i="0" u="none" strike="noStrike" cap="none">
                <a:solidFill>
                  <a:srgbClr val="FFFFFF"/>
                </a:solidFill>
                <a:latin typeface="Arial"/>
                <a:ea typeface="Arial"/>
                <a:cs typeface="Arial"/>
                <a:sym typeface="Arial"/>
              </a:rPr>
              <a:t>Devamlılığın Bozulması*</a:t>
            </a:r>
            <a:endParaRPr/>
          </a:p>
        </p:txBody>
      </p:sp>
      <p:sp>
        <p:nvSpPr>
          <p:cNvPr id="211" name="Google Shape;211;p11"/>
          <p:cNvSpPr txBox="1"/>
          <p:nvPr/>
        </p:nvSpPr>
        <p:spPr>
          <a:xfrm>
            <a:off x="889004" y="1561291"/>
            <a:ext cx="7975593" cy="35899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500" b="0" i="0" u="none" strike="noStrike" cap="none">
                <a:solidFill>
                  <a:srgbClr val="FFFFFF"/>
                </a:solidFill>
                <a:latin typeface="Arial"/>
                <a:ea typeface="Arial"/>
                <a:cs typeface="Arial"/>
                <a:sym typeface="Arial"/>
              </a:rPr>
              <a:t>Bilişsel: Dünya hakkında bildiklerim. Süreç ve olayları anlama</a:t>
            </a:r>
            <a:endParaRPr/>
          </a:p>
          <a:p>
            <a:pPr marL="0" marR="0" lvl="0" indent="0" algn="l" rtl="0">
              <a:lnSpc>
                <a:spcPct val="140000"/>
              </a:lnSpc>
              <a:spcBef>
                <a:spcPts val="0"/>
              </a:spcBef>
              <a:spcAft>
                <a:spcPts val="0"/>
              </a:spcAft>
              <a:buNone/>
            </a:pPr>
            <a:r>
              <a:rPr lang="en-US" sz="2500" b="0" i="0" u="none" strike="noStrike" cap="none">
                <a:solidFill>
                  <a:srgbClr val="FFFFFF"/>
                </a:solidFill>
                <a:latin typeface="Arial"/>
                <a:ea typeface="Arial"/>
                <a:cs typeface="Arial"/>
                <a:sym typeface="Arial"/>
              </a:rPr>
              <a:t>Sosyal: Ait olduğum grup, aile, iş, arkadaşlar vb.</a:t>
            </a:r>
            <a:endParaRPr/>
          </a:p>
          <a:p>
            <a:pPr marL="0" marR="0" lvl="0" indent="0" algn="l" rtl="0">
              <a:lnSpc>
                <a:spcPct val="140000"/>
              </a:lnSpc>
              <a:spcBef>
                <a:spcPts val="0"/>
              </a:spcBef>
              <a:spcAft>
                <a:spcPts val="0"/>
              </a:spcAft>
              <a:buNone/>
            </a:pPr>
            <a:r>
              <a:rPr lang="en-US" sz="2500" b="0" i="0" u="none" strike="noStrike" cap="none">
                <a:solidFill>
                  <a:srgbClr val="FFFFFF"/>
                </a:solidFill>
                <a:latin typeface="Arial"/>
                <a:ea typeface="Arial"/>
                <a:cs typeface="Arial"/>
                <a:sym typeface="Arial"/>
              </a:rPr>
              <a:t>Roller: Ebeveyn, eş, öğretmen vb.</a:t>
            </a:r>
            <a:endParaRPr/>
          </a:p>
          <a:p>
            <a:pPr marL="0" marR="0" lvl="0" indent="0" algn="l" rtl="0">
              <a:lnSpc>
                <a:spcPct val="140000"/>
              </a:lnSpc>
              <a:spcBef>
                <a:spcPts val="0"/>
              </a:spcBef>
              <a:spcAft>
                <a:spcPts val="0"/>
              </a:spcAft>
              <a:buNone/>
            </a:pPr>
            <a:r>
              <a:rPr lang="en-US" sz="2500" b="0" i="0" u="none" strike="noStrike" cap="none">
                <a:solidFill>
                  <a:srgbClr val="FFFFFF"/>
                </a:solidFill>
                <a:latin typeface="Arial"/>
                <a:ea typeface="Arial"/>
                <a:cs typeface="Arial"/>
                <a:sym typeface="Arial"/>
              </a:rPr>
              <a:t>Tarihsel: Kendim hakkında bildiklerim. </a:t>
            </a:r>
            <a:endParaRPr/>
          </a:p>
          <a:p>
            <a:pPr marL="0" marR="0" lvl="0" indent="0" algn="l" rtl="0">
              <a:lnSpc>
                <a:spcPct val="140000"/>
              </a:lnSpc>
              <a:spcBef>
                <a:spcPts val="0"/>
              </a:spcBef>
              <a:spcAft>
                <a:spcPts val="0"/>
              </a:spcAft>
              <a:buNone/>
            </a:pPr>
            <a:r>
              <a:rPr lang="en-US" sz="2500" b="0" i="0" u="none" strike="noStrike" cap="none">
                <a:solidFill>
                  <a:srgbClr val="FFFFFF"/>
                </a:solidFill>
                <a:latin typeface="Arial"/>
                <a:ea typeface="Arial"/>
                <a:cs typeface="Arial"/>
                <a:sym typeface="Arial"/>
              </a:rPr>
              <a:t>Fiziksel:   Duyularım, sağlığım.</a:t>
            </a:r>
            <a:endParaRPr/>
          </a:p>
          <a:p>
            <a:pPr marL="0" marR="0" lvl="0" indent="0" algn="l" rtl="0">
              <a:lnSpc>
                <a:spcPct val="140000"/>
              </a:lnSpc>
              <a:spcBef>
                <a:spcPts val="0"/>
              </a:spcBef>
              <a:spcAft>
                <a:spcPts val="0"/>
              </a:spcAft>
              <a:buNone/>
            </a:pPr>
            <a:r>
              <a:rPr lang="en-US" sz="2500" b="0" i="0" u="none" strike="noStrike" cap="none">
                <a:solidFill>
                  <a:srgbClr val="FFFFFF"/>
                </a:solidFill>
                <a:latin typeface="Arial"/>
                <a:ea typeface="Arial"/>
                <a:cs typeface="Arial"/>
                <a:sym typeface="Arial"/>
              </a:rPr>
              <a:t>Duygusal:  Kendimi nasıl ifade ediyorum. Sakin, heyecanlı, neşeli vb.</a:t>
            </a:r>
            <a:endParaRPr/>
          </a:p>
        </p:txBody>
      </p:sp>
      <p:sp>
        <p:nvSpPr>
          <p:cNvPr id="212" name="Google Shape;212;p11"/>
          <p:cNvSpPr txBox="1"/>
          <p:nvPr/>
        </p:nvSpPr>
        <p:spPr>
          <a:xfrm>
            <a:off x="565813" y="6548875"/>
            <a:ext cx="4118700" cy="5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500">
                <a:solidFill>
                  <a:srgbClr val="FFFFFF"/>
                </a:solidFill>
                <a:latin typeface="Calibri"/>
                <a:ea typeface="Calibri"/>
                <a:cs typeface="Calibri"/>
                <a:sym typeface="Calibri"/>
              </a:rPr>
              <a:t> *Travmayla Başa Çıkma Sunumu, Nazan ÜRKMEZ</a:t>
            </a:r>
            <a:endParaRPr sz="1500">
              <a:solidFill>
                <a:srgbClr val="FFFF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E409C"/>
        </a:solidFill>
        <a:effectLst/>
      </p:bgPr>
    </p:bg>
    <p:spTree>
      <p:nvGrpSpPr>
        <p:cNvPr id="1" name="Shape 216"/>
        <p:cNvGrpSpPr/>
        <p:nvPr/>
      </p:nvGrpSpPr>
      <p:grpSpPr>
        <a:xfrm>
          <a:off x="0" y="0"/>
          <a:ext cx="0" cy="0"/>
          <a:chOff x="0" y="0"/>
          <a:chExt cx="0" cy="0"/>
        </a:xfrm>
      </p:grpSpPr>
      <p:pic>
        <p:nvPicPr>
          <p:cNvPr id="217" name="Google Shape;217;p12"/>
          <p:cNvPicPr preferRelativeResize="0"/>
          <p:nvPr/>
        </p:nvPicPr>
        <p:blipFill rotWithShape="1">
          <a:blip r:embed="rId3">
            <a:alphaModFix/>
          </a:blip>
          <a:srcRect l="1430" t="9632" r="2195" b="1513"/>
          <a:stretch/>
        </p:blipFill>
        <p:spPr>
          <a:xfrm>
            <a:off x="901701" y="804575"/>
            <a:ext cx="8120380" cy="5788008"/>
          </a:xfrm>
          <a:prstGeom prst="rect">
            <a:avLst/>
          </a:prstGeom>
          <a:noFill/>
          <a:ln>
            <a:noFill/>
          </a:ln>
        </p:spPr>
      </p:pic>
      <p:sp>
        <p:nvSpPr>
          <p:cNvPr id="218" name="Google Shape;218;p12"/>
          <p:cNvSpPr txBox="1"/>
          <p:nvPr/>
        </p:nvSpPr>
        <p:spPr>
          <a:xfrm>
            <a:off x="889004" y="177444"/>
            <a:ext cx="7975593" cy="104147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000" b="0" i="0" u="none" strike="noStrike" cap="none">
                <a:solidFill>
                  <a:srgbClr val="FFFFFF"/>
                </a:solidFill>
                <a:latin typeface="Arial"/>
                <a:ea typeface="Arial"/>
                <a:cs typeface="Arial"/>
                <a:sym typeface="Arial"/>
              </a:rPr>
              <a:t>Devamlılığın Bozulması ve Yardım Yolları</a:t>
            </a:r>
            <a:endParaRPr/>
          </a:p>
        </p:txBody>
      </p:sp>
      <p:sp>
        <p:nvSpPr>
          <p:cNvPr id="219" name="Google Shape;219;p12"/>
          <p:cNvSpPr txBox="1"/>
          <p:nvPr/>
        </p:nvSpPr>
        <p:spPr>
          <a:xfrm>
            <a:off x="794413" y="6701275"/>
            <a:ext cx="4118700" cy="5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rgbClr val="FFFFFF"/>
                </a:solidFill>
                <a:latin typeface="Calibri"/>
                <a:ea typeface="Calibri"/>
                <a:cs typeface="Calibri"/>
                <a:sym typeface="Calibri"/>
              </a:rPr>
              <a:t> *Travmayla Başa Çıkma Sunumu, Nazan ÜRKMEZ</a:t>
            </a:r>
            <a:endParaRPr sz="1500">
              <a:solidFill>
                <a:srgbClr val="FFFFFF"/>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E409C"/>
        </a:solidFill>
        <a:effectLst/>
      </p:bgPr>
    </p:bg>
    <p:spTree>
      <p:nvGrpSpPr>
        <p:cNvPr id="1" name="Shape 223"/>
        <p:cNvGrpSpPr/>
        <p:nvPr/>
      </p:nvGrpSpPr>
      <p:grpSpPr>
        <a:xfrm>
          <a:off x="0" y="0"/>
          <a:ext cx="0" cy="0"/>
          <a:chOff x="0" y="0"/>
          <a:chExt cx="0" cy="0"/>
        </a:xfrm>
      </p:grpSpPr>
      <p:sp>
        <p:nvSpPr>
          <p:cNvPr id="224" name="Google Shape;224;p13"/>
          <p:cNvSpPr/>
          <p:nvPr/>
        </p:nvSpPr>
        <p:spPr>
          <a:xfrm rot="5400000">
            <a:off x="7061049" y="462731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5" name="Google Shape;225;p13"/>
          <p:cNvPicPr preferRelativeResize="0"/>
          <p:nvPr/>
        </p:nvPicPr>
        <p:blipFill rotWithShape="1">
          <a:blip r:embed="rId3">
            <a:alphaModFix/>
          </a:blip>
          <a:srcRect/>
          <a:stretch/>
        </p:blipFill>
        <p:spPr>
          <a:xfrm rot="5400000">
            <a:off x="4544494" y="5906569"/>
            <a:ext cx="642310" cy="642310"/>
          </a:xfrm>
          <a:prstGeom prst="rect">
            <a:avLst/>
          </a:prstGeom>
          <a:noFill/>
          <a:ln>
            <a:noFill/>
          </a:ln>
        </p:spPr>
      </p:pic>
      <p:sp>
        <p:nvSpPr>
          <p:cNvPr id="226" name="Google Shape;226;p13"/>
          <p:cNvSpPr/>
          <p:nvPr/>
        </p:nvSpPr>
        <p:spPr>
          <a:xfrm rot="5400000">
            <a:off x="9347049" y="462731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rot="5400000">
            <a:off x="312613" y="465386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rot="5400000">
            <a:off x="2598613" y="465386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txBox="1"/>
          <p:nvPr/>
        </p:nvSpPr>
        <p:spPr>
          <a:xfrm>
            <a:off x="889004" y="342091"/>
            <a:ext cx="7975593" cy="69313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00" b="0" i="0" u="none" strike="noStrike" cap="none">
                <a:solidFill>
                  <a:srgbClr val="FFFFFF"/>
                </a:solidFill>
                <a:latin typeface="Arial"/>
                <a:ea typeface="Arial"/>
                <a:cs typeface="Arial"/>
                <a:sym typeface="Arial"/>
              </a:rPr>
              <a:t>Akut Stres Tepkileri*</a:t>
            </a:r>
            <a:endParaRPr/>
          </a:p>
        </p:txBody>
      </p:sp>
      <p:sp>
        <p:nvSpPr>
          <p:cNvPr id="230" name="Google Shape;230;p13"/>
          <p:cNvSpPr txBox="1"/>
          <p:nvPr/>
        </p:nvSpPr>
        <p:spPr>
          <a:xfrm>
            <a:off x="889004" y="1570816"/>
            <a:ext cx="7975593" cy="4169370"/>
          </a:xfrm>
          <a:prstGeom prst="rect">
            <a:avLst/>
          </a:prstGeom>
          <a:noFill/>
          <a:ln>
            <a:noFill/>
          </a:ln>
        </p:spPr>
        <p:txBody>
          <a:bodyPr spcFirstLastPara="1" wrap="square" lIns="0" tIns="0" rIns="0" bIns="0" anchor="t" anchorCtr="0">
            <a:spAutoFit/>
          </a:bodyPr>
          <a:lstStyle/>
          <a:p>
            <a:pPr marL="496569" marR="0" lvl="1" indent="-248284" algn="l" rtl="0">
              <a:lnSpc>
                <a:spcPct val="139956"/>
              </a:lnSpc>
              <a:spcBef>
                <a:spcPts val="0"/>
              </a:spcBef>
              <a:spcAft>
                <a:spcPts val="0"/>
              </a:spcAft>
              <a:buClr>
                <a:srgbClr val="FFFFFF"/>
              </a:buClr>
              <a:buSzPts val="2300"/>
              <a:buFont typeface="Arial"/>
              <a:buChar char="•"/>
            </a:pPr>
            <a:r>
              <a:rPr lang="en-US" sz="2300" b="0" i="0" u="none" strike="noStrike" cap="none">
                <a:solidFill>
                  <a:srgbClr val="FFFFFF"/>
                </a:solidFill>
                <a:latin typeface="Arial"/>
                <a:ea typeface="Arial"/>
                <a:cs typeface="Arial"/>
                <a:sym typeface="Arial"/>
              </a:rPr>
              <a:t>İlk şok.</a:t>
            </a:r>
            <a:endParaRPr/>
          </a:p>
          <a:p>
            <a:pPr marL="496569" marR="0" lvl="1" indent="-248284" algn="l" rtl="0">
              <a:lnSpc>
                <a:spcPct val="139956"/>
              </a:lnSpc>
              <a:spcBef>
                <a:spcPts val="0"/>
              </a:spcBef>
              <a:spcAft>
                <a:spcPts val="0"/>
              </a:spcAft>
              <a:buClr>
                <a:srgbClr val="FFFFFF"/>
              </a:buClr>
              <a:buSzPts val="2300"/>
              <a:buFont typeface="Arial"/>
              <a:buChar char="•"/>
            </a:pPr>
            <a:r>
              <a:rPr lang="en-US" sz="2300" b="0" i="0" u="none" strike="noStrike" cap="none">
                <a:solidFill>
                  <a:srgbClr val="FFFFFF"/>
                </a:solidFill>
                <a:latin typeface="Arial"/>
                <a:ea typeface="Arial"/>
                <a:cs typeface="Arial"/>
                <a:sym typeface="Arial"/>
              </a:rPr>
              <a:t>Korku, endişe, suçluluk, öfke, karamsarlık, panik, çaresizlik, utanç.</a:t>
            </a:r>
            <a:endParaRPr/>
          </a:p>
          <a:p>
            <a:pPr marL="496569" marR="0" lvl="1" indent="-248284" algn="l" rtl="0">
              <a:lnSpc>
                <a:spcPct val="139956"/>
              </a:lnSpc>
              <a:spcBef>
                <a:spcPts val="0"/>
              </a:spcBef>
              <a:spcAft>
                <a:spcPts val="0"/>
              </a:spcAft>
              <a:buClr>
                <a:srgbClr val="FFFFFF"/>
              </a:buClr>
              <a:buSzPts val="2300"/>
              <a:buFont typeface="Arial"/>
              <a:buChar char="•"/>
            </a:pPr>
            <a:r>
              <a:rPr lang="en-US" sz="2300" b="0" i="0" u="none" strike="noStrike" cap="none">
                <a:solidFill>
                  <a:srgbClr val="FFFFFF"/>
                </a:solidFill>
                <a:latin typeface="Arial"/>
                <a:ea typeface="Arial"/>
                <a:cs typeface="Arial"/>
                <a:sym typeface="Arial"/>
              </a:rPr>
              <a:t>Eskiye göre daha sinirli olma hali.</a:t>
            </a:r>
            <a:endParaRPr/>
          </a:p>
          <a:p>
            <a:pPr marL="496569" marR="0" lvl="1" indent="-248284" algn="l" rtl="0">
              <a:lnSpc>
                <a:spcPct val="139956"/>
              </a:lnSpc>
              <a:spcBef>
                <a:spcPts val="0"/>
              </a:spcBef>
              <a:spcAft>
                <a:spcPts val="0"/>
              </a:spcAft>
              <a:buClr>
                <a:srgbClr val="FFFFFF"/>
              </a:buClr>
              <a:buSzPts val="2300"/>
              <a:buFont typeface="Arial"/>
              <a:buChar char="•"/>
            </a:pPr>
            <a:r>
              <a:rPr lang="en-US" sz="2300" b="0" i="0" u="none" strike="noStrike" cap="none">
                <a:solidFill>
                  <a:srgbClr val="FFFFFF"/>
                </a:solidFill>
                <a:latin typeface="Arial"/>
                <a:ea typeface="Arial"/>
                <a:cs typeface="Arial"/>
                <a:sym typeface="Arial"/>
              </a:rPr>
              <a:t>Olaylarla ilgili anıları tekrar tekrar anlatma hali.</a:t>
            </a:r>
            <a:endParaRPr/>
          </a:p>
          <a:p>
            <a:pPr marL="496569" marR="0" lvl="1" indent="-248284" algn="l" rtl="0">
              <a:lnSpc>
                <a:spcPct val="139956"/>
              </a:lnSpc>
              <a:spcBef>
                <a:spcPts val="0"/>
              </a:spcBef>
              <a:spcAft>
                <a:spcPts val="0"/>
              </a:spcAft>
              <a:buClr>
                <a:srgbClr val="FFFFFF"/>
              </a:buClr>
              <a:buSzPts val="2300"/>
              <a:buFont typeface="Arial"/>
              <a:buChar char="•"/>
            </a:pPr>
            <a:r>
              <a:rPr lang="en-US" sz="2300" b="0" i="0" u="none" strike="noStrike" cap="none">
                <a:solidFill>
                  <a:srgbClr val="FFFFFF"/>
                </a:solidFill>
                <a:latin typeface="Arial"/>
                <a:ea typeface="Arial"/>
                <a:cs typeface="Arial"/>
                <a:sym typeface="Arial"/>
              </a:rPr>
              <a:t>Dikkati yaptığı işe vermekte zorlanma hali.</a:t>
            </a:r>
            <a:endParaRPr/>
          </a:p>
          <a:p>
            <a:pPr marL="496569" marR="0" lvl="1" indent="-248284" algn="l" rtl="0">
              <a:lnSpc>
                <a:spcPct val="139956"/>
              </a:lnSpc>
              <a:spcBef>
                <a:spcPts val="0"/>
              </a:spcBef>
              <a:spcAft>
                <a:spcPts val="0"/>
              </a:spcAft>
              <a:buClr>
                <a:srgbClr val="FFFFFF"/>
              </a:buClr>
              <a:buSzPts val="2300"/>
              <a:buFont typeface="Arial"/>
              <a:buChar char="•"/>
            </a:pPr>
            <a:r>
              <a:rPr lang="en-US" sz="2300" b="0" i="0" u="none" strike="noStrike" cap="none">
                <a:solidFill>
                  <a:srgbClr val="FFFFFF"/>
                </a:solidFill>
                <a:latin typeface="Arial"/>
                <a:ea typeface="Arial"/>
                <a:cs typeface="Arial"/>
                <a:sym typeface="Arial"/>
              </a:rPr>
              <a:t>Bellekte problemler.</a:t>
            </a:r>
            <a:endParaRPr/>
          </a:p>
          <a:p>
            <a:pPr marL="496569" marR="0" lvl="1" indent="-248284" algn="l" rtl="0">
              <a:lnSpc>
                <a:spcPct val="139956"/>
              </a:lnSpc>
              <a:spcBef>
                <a:spcPts val="0"/>
              </a:spcBef>
              <a:spcAft>
                <a:spcPts val="0"/>
              </a:spcAft>
              <a:buClr>
                <a:srgbClr val="FFFFFF"/>
              </a:buClr>
              <a:buSzPts val="2300"/>
              <a:buFont typeface="Arial"/>
              <a:buChar char="•"/>
            </a:pPr>
            <a:r>
              <a:rPr lang="en-US" sz="2300" b="0" i="0" u="none" strike="noStrike" cap="none">
                <a:solidFill>
                  <a:srgbClr val="FFFFFF"/>
                </a:solidFill>
                <a:latin typeface="Arial"/>
                <a:ea typeface="Arial"/>
                <a:cs typeface="Arial"/>
                <a:sym typeface="Arial"/>
              </a:rPr>
              <a:t>İçine kapanma, hiç konuşmama veya sürekli olayla ilgili konuşma.</a:t>
            </a:r>
            <a:endParaRPr/>
          </a:p>
        </p:txBody>
      </p:sp>
      <p:sp>
        <p:nvSpPr>
          <p:cNvPr id="231" name="Google Shape;231;p13"/>
          <p:cNvSpPr txBox="1"/>
          <p:nvPr/>
        </p:nvSpPr>
        <p:spPr>
          <a:xfrm>
            <a:off x="889000" y="6548875"/>
            <a:ext cx="45861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300">
                <a:solidFill>
                  <a:srgbClr val="FFFFFF"/>
                </a:solidFill>
              </a:rPr>
              <a:t> *Pandemi ve Travma Sunumu, Özgür Erdur Baker</a:t>
            </a:r>
            <a:endParaRPr sz="1300">
              <a:solidFill>
                <a:srgbClr val="FFFFFF"/>
              </a:solidFill>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E409C"/>
        </a:solidFill>
        <a:effectLst/>
      </p:bgPr>
    </p:bg>
    <p:spTree>
      <p:nvGrpSpPr>
        <p:cNvPr id="1" name="Shape 235"/>
        <p:cNvGrpSpPr/>
        <p:nvPr/>
      </p:nvGrpSpPr>
      <p:grpSpPr>
        <a:xfrm>
          <a:off x="0" y="0"/>
          <a:ext cx="0" cy="0"/>
          <a:chOff x="0" y="0"/>
          <a:chExt cx="0" cy="0"/>
        </a:xfrm>
      </p:grpSpPr>
      <p:sp>
        <p:nvSpPr>
          <p:cNvPr id="236" name="Google Shape;236;p14"/>
          <p:cNvSpPr/>
          <p:nvPr/>
        </p:nvSpPr>
        <p:spPr>
          <a:xfrm rot="5400000">
            <a:off x="7061049" y="462731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p14"/>
          <p:cNvPicPr preferRelativeResize="0"/>
          <p:nvPr/>
        </p:nvPicPr>
        <p:blipFill rotWithShape="1">
          <a:blip r:embed="rId3">
            <a:alphaModFix/>
          </a:blip>
          <a:srcRect/>
          <a:stretch/>
        </p:blipFill>
        <p:spPr>
          <a:xfrm rot="5400000">
            <a:off x="4544494" y="5906569"/>
            <a:ext cx="642310" cy="642310"/>
          </a:xfrm>
          <a:prstGeom prst="rect">
            <a:avLst/>
          </a:prstGeom>
          <a:noFill/>
          <a:ln>
            <a:noFill/>
          </a:ln>
        </p:spPr>
      </p:pic>
      <p:sp>
        <p:nvSpPr>
          <p:cNvPr id="238" name="Google Shape;238;p14"/>
          <p:cNvSpPr/>
          <p:nvPr/>
        </p:nvSpPr>
        <p:spPr>
          <a:xfrm rot="5400000">
            <a:off x="9347049" y="462731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rot="5400000">
            <a:off x="312613" y="465386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rot="5400000">
            <a:off x="2598613" y="465386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txBox="1"/>
          <p:nvPr/>
        </p:nvSpPr>
        <p:spPr>
          <a:xfrm>
            <a:off x="889004" y="342091"/>
            <a:ext cx="7975593" cy="69313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00" b="0" i="0" u="none" strike="noStrike" cap="none">
                <a:solidFill>
                  <a:srgbClr val="FFFFFF"/>
                </a:solidFill>
                <a:latin typeface="Arial"/>
                <a:ea typeface="Arial"/>
                <a:cs typeface="Arial"/>
                <a:sym typeface="Arial"/>
              </a:rPr>
              <a:t>Akut Stres Tepkileri</a:t>
            </a:r>
            <a:endParaRPr/>
          </a:p>
        </p:txBody>
      </p:sp>
      <p:sp>
        <p:nvSpPr>
          <p:cNvPr id="242" name="Google Shape;242;p14"/>
          <p:cNvSpPr txBox="1"/>
          <p:nvPr/>
        </p:nvSpPr>
        <p:spPr>
          <a:xfrm>
            <a:off x="889004" y="1570816"/>
            <a:ext cx="8680443" cy="3335242"/>
          </a:xfrm>
          <a:prstGeom prst="rect">
            <a:avLst/>
          </a:prstGeom>
          <a:noFill/>
          <a:ln>
            <a:noFill/>
          </a:ln>
        </p:spPr>
        <p:txBody>
          <a:bodyPr spcFirstLastPara="1" wrap="square" lIns="0" tIns="0" rIns="0" bIns="0" anchor="t" anchorCtr="0">
            <a:spAutoFit/>
          </a:bodyPr>
          <a:lstStyle/>
          <a:p>
            <a:pPr marL="496569" marR="0" lvl="1" indent="-248284" algn="l" rtl="0">
              <a:lnSpc>
                <a:spcPct val="139956"/>
              </a:lnSpc>
              <a:spcBef>
                <a:spcPts val="0"/>
              </a:spcBef>
              <a:spcAft>
                <a:spcPts val="0"/>
              </a:spcAft>
              <a:buClr>
                <a:srgbClr val="FFFFFF"/>
              </a:buClr>
              <a:buSzPts val="2300"/>
              <a:buFont typeface="Arial"/>
              <a:buChar char="•"/>
            </a:pPr>
            <a:r>
              <a:rPr lang="en-US" sz="2300" b="0" i="0" u="none" strike="noStrike" cap="none">
                <a:solidFill>
                  <a:srgbClr val="FFFFFF"/>
                </a:solidFill>
                <a:latin typeface="Arial"/>
                <a:ea typeface="Arial"/>
                <a:cs typeface="Arial"/>
                <a:sym typeface="Arial"/>
              </a:rPr>
              <a:t>Gerginlik, yorgunluk, uyku sorunları ve kabuslar.</a:t>
            </a:r>
            <a:endParaRPr/>
          </a:p>
          <a:p>
            <a:pPr marL="496569" marR="0" lvl="1" indent="-248284" algn="l" rtl="0">
              <a:lnSpc>
                <a:spcPct val="139956"/>
              </a:lnSpc>
              <a:spcBef>
                <a:spcPts val="0"/>
              </a:spcBef>
              <a:spcAft>
                <a:spcPts val="0"/>
              </a:spcAft>
              <a:buClr>
                <a:srgbClr val="FFFFFF"/>
              </a:buClr>
              <a:buSzPts val="2300"/>
              <a:buFont typeface="Arial"/>
              <a:buChar char="•"/>
            </a:pPr>
            <a:r>
              <a:rPr lang="en-US" sz="2300" b="0" i="0" u="none" strike="noStrike" cap="none">
                <a:solidFill>
                  <a:srgbClr val="FFFFFF"/>
                </a:solidFill>
                <a:latin typeface="Arial"/>
                <a:ea typeface="Arial"/>
                <a:cs typeface="Arial"/>
                <a:sym typeface="Arial"/>
              </a:rPr>
              <a:t>Huzursuzluk, güvensizlik, uzaklaşma, yargılayıcı ve suçlayıcı olma.</a:t>
            </a:r>
            <a:endParaRPr/>
          </a:p>
          <a:p>
            <a:pPr marL="496569" marR="0" lvl="1" indent="-248284" algn="l" rtl="0">
              <a:lnSpc>
                <a:spcPct val="139956"/>
              </a:lnSpc>
              <a:spcBef>
                <a:spcPts val="0"/>
              </a:spcBef>
              <a:spcAft>
                <a:spcPts val="0"/>
              </a:spcAft>
              <a:buClr>
                <a:srgbClr val="FFFFFF"/>
              </a:buClr>
              <a:buSzPts val="2300"/>
              <a:buFont typeface="Arial"/>
              <a:buChar char="•"/>
            </a:pPr>
            <a:r>
              <a:rPr lang="en-US" sz="2300" b="0" i="0" u="none" strike="noStrike" cap="none">
                <a:solidFill>
                  <a:srgbClr val="FFFFFF"/>
                </a:solidFill>
                <a:latin typeface="Arial"/>
                <a:ea typeface="Arial"/>
                <a:cs typeface="Arial"/>
                <a:sym typeface="Arial"/>
              </a:rPr>
              <a:t>Her şeyi kontrol altında tutma isteği.</a:t>
            </a:r>
            <a:endParaRPr/>
          </a:p>
          <a:p>
            <a:pPr marL="496569" marR="0" lvl="1" indent="-248284" algn="l" rtl="0">
              <a:lnSpc>
                <a:spcPct val="139956"/>
              </a:lnSpc>
              <a:spcBef>
                <a:spcPts val="0"/>
              </a:spcBef>
              <a:spcAft>
                <a:spcPts val="0"/>
              </a:spcAft>
              <a:buClr>
                <a:srgbClr val="FFFFFF"/>
              </a:buClr>
              <a:buSzPts val="2300"/>
              <a:buFont typeface="Arial"/>
              <a:buChar char="•"/>
            </a:pPr>
            <a:r>
              <a:rPr lang="en-US" sz="2300" b="0" i="0" u="none" strike="noStrike" cap="none">
                <a:solidFill>
                  <a:srgbClr val="FFFFFF"/>
                </a:solidFill>
                <a:latin typeface="Arial"/>
                <a:ea typeface="Arial"/>
                <a:cs typeface="Arial"/>
                <a:sym typeface="Arial"/>
              </a:rPr>
              <a:t>Aşırı uyarılmışlık, ani irkilme ve tepkiler.</a:t>
            </a:r>
            <a:endParaRPr/>
          </a:p>
          <a:p>
            <a:pPr marL="496569" marR="0" lvl="1" indent="-248284" algn="l" rtl="0">
              <a:lnSpc>
                <a:spcPct val="139956"/>
              </a:lnSpc>
              <a:spcBef>
                <a:spcPts val="0"/>
              </a:spcBef>
              <a:spcAft>
                <a:spcPts val="0"/>
              </a:spcAft>
              <a:buClr>
                <a:srgbClr val="FFFFFF"/>
              </a:buClr>
              <a:buSzPts val="2300"/>
              <a:buFont typeface="Arial"/>
              <a:buChar char="•"/>
            </a:pPr>
            <a:r>
              <a:rPr lang="en-US" sz="2300" b="0" i="0" u="none" strike="noStrike" cap="none">
                <a:solidFill>
                  <a:srgbClr val="FFFFFF"/>
                </a:solidFill>
                <a:latin typeface="Arial"/>
                <a:ea typeface="Arial"/>
                <a:cs typeface="Arial"/>
                <a:sym typeface="Arial"/>
              </a:rPr>
              <a:t>Somatik yakınmalar.</a:t>
            </a:r>
            <a:endParaRPr/>
          </a:p>
          <a:p>
            <a:pPr marL="496569" marR="0" lvl="1" indent="-248284" algn="l" rtl="0">
              <a:lnSpc>
                <a:spcPct val="139956"/>
              </a:lnSpc>
              <a:spcBef>
                <a:spcPts val="0"/>
              </a:spcBef>
              <a:spcAft>
                <a:spcPts val="0"/>
              </a:spcAft>
              <a:buClr>
                <a:srgbClr val="FFFFFF"/>
              </a:buClr>
              <a:buSzPts val="2300"/>
              <a:buFont typeface="Arial"/>
              <a:buChar char="•"/>
            </a:pPr>
            <a:r>
              <a:rPr lang="en-US" sz="2300" b="0" i="0" u="none" strike="noStrike" cap="none">
                <a:solidFill>
                  <a:srgbClr val="FFFFFF"/>
                </a:solidFill>
                <a:latin typeface="Arial"/>
                <a:ea typeface="Arial"/>
                <a:cs typeface="Arial"/>
                <a:sym typeface="Arial"/>
              </a:rPr>
              <a:t>Bağışıklık sisteminin bozulması.</a:t>
            </a:r>
            <a:endParaRPr/>
          </a:p>
          <a:p>
            <a:pPr marL="496569" marR="0" lvl="1" indent="-248284" algn="l" rtl="0">
              <a:lnSpc>
                <a:spcPct val="139956"/>
              </a:lnSpc>
              <a:spcBef>
                <a:spcPts val="0"/>
              </a:spcBef>
              <a:spcAft>
                <a:spcPts val="0"/>
              </a:spcAft>
              <a:buClr>
                <a:srgbClr val="FFFFFF"/>
              </a:buClr>
              <a:buSzPts val="2300"/>
              <a:buFont typeface="Arial"/>
              <a:buChar char="•"/>
            </a:pPr>
            <a:r>
              <a:rPr lang="en-US" sz="2300" b="0" i="0" u="none" strike="noStrike" cap="none">
                <a:solidFill>
                  <a:srgbClr val="FFFFFF"/>
                </a:solidFill>
                <a:latin typeface="Arial"/>
                <a:ea typeface="Arial"/>
                <a:cs typeface="Arial"/>
                <a:sym typeface="Arial"/>
              </a:rPr>
              <a:t>İştah bozuklukları.</a:t>
            </a:r>
            <a:endParaRPr/>
          </a:p>
        </p:txBody>
      </p:sp>
      <p:sp>
        <p:nvSpPr>
          <p:cNvPr id="243" name="Google Shape;243;p14"/>
          <p:cNvSpPr txBox="1"/>
          <p:nvPr/>
        </p:nvSpPr>
        <p:spPr>
          <a:xfrm>
            <a:off x="889000" y="6548875"/>
            <a:ext cx="45861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rgbClr val="FFFFFF"/>
                </a:solidFill>
              </a:rPr>
              <a:t> *Pandemi ve Travma Sunumu, Özgür Erdur Baker</a:t>
            </a:r>
            <a:endParaRPr sz="1300">
              <a:solidFill>
                <a:srgbClr val="FFFFFF"/>
              </a:solidFill>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E409C"/>
        </a:solidFill>
        <a:effectLst/>
      </p:bgPr>
    </p:bg>
    <p:spTree>
      <p:nvGrpSpPr>
        <p:cNvPr id="1" name="Shape 247"/>
        <p:cNvGrpSpPr/>
        <p:nvPr/>
      </p:nvGrpSpPr>
      <p:grpSpPr>
        <a:xfrm>
          <a:off x="0" y="0"/>
          <a:ext cx="0" cy="0"/>
          <a:chOff x="0" y="0"/>
          <a:chExt cx="0" cy="0"/>
        </a:xfrm>
      </p:grpSpPr>
      <p:sp>
        <p:nvSpPr>
          <p:cNvPr id="248" name="Google Shape;248;p15"/>
          <p:cNvSpPr/>
          <p:nvPr/>
        </p:nvSpPr>
        <p:spPr>
          <a:xfrm rot="5400000">
            <a:off x="7061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15"/>
          <p:cNvPicPr preferRelativeResize="0"/>
          <p:nvPr/>
        </p:nvPicPr>
        <p:blipFill rotWithShape="1">
          <a:blip r:embed="rId3">
            <a:alphaModFix/>
          </a:blip>
          <a:srcRect/>
          <a:stretch/>
        </p:blipFill>
        <p:spPr>
          <a:xfrm rot="5400000">
            <a:off x="4544494" y="6344719"/>
            <a:ext cx="642310" cy="642310"/>
          </a:xfrm>
          <a:prstGeom prst="rect">
            <a:avLst/>
          </a:prstGeom>
          <a:noFill/>
          <a:ln>
            <a:noFill/>
          </a:ln>
        </p:spPr>
      </p:pic>
      <p:sp>
        <p:nvSpPr>
          <p:cNvPr id="250" name="Google Shape;250;p15"/>
          <p:cNvSpPr/>
          <p:nvPr/>
        </p:nvSpPr>
        <p:spPr>
          <a:xfrm rot="5400000">
            <a:off x="9347049" y="5065466"/>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rot="5400000">
            <a:off x="312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5"/>
          <p:cNvSpPr/>
          <p:nvPr/>
        </p:nvSpPr>
        <p:spPr>
          <a:xfrm rot="5400000">
            <a:off x="2598613" y="5092014"/>
            <a:ext cx="53096" cy="3200816"/>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5"/>
          <p:cNvSpPr txBox="1"/>
          <p:nvPr/>
        </p:nvSpPr>
        <p:spPr>
          <a:xfrm>
            <a:off x="889004" y="443066"/>
            <a:ext cx="7975500" cy="1402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00" b="0" i="0" u="none" strike="noStrike" cap="none">
                <a:solidFill>
                  <a:srgbClr val="FFFFFF"/>
                </a:solidFill>
                <a:latin typeface="Arial"/>
                <a:ea typeface="Arial"/>
                <a:cs typeface="Arial"/>
                <a:sym typeface="Arial"/>
              </a:rPr>
              <a:t>Pandemi Sürecinin Getirdikleri</a:t>
            </a:r>
            <a:endParaRPr/>
          </a:p>
        </p:txBody>
      </p:sp>
      <p:sp>
        <p:nvSpPr>
          <p:cNvPr id="254" name="Google Shape;254;p15"/>
          <p:cNvSpPr txBox="1"/>
          <p:nvPr/>
        </p:nvSpPr>
        <p:spPr>
          <a:xfrm>
            <a:off x="569625" y="1552350"/>
            <a:ext cx="4303800" cy="5220000"/>
          </a:xfrm>
          <a:prstGeom prst="rect">
            <a:avLst/>
          </a:prstGeom>
          <a:noFill/>
          <a:ln>
            <a:noFill/>
          </a:ln>
        </p:spPr>
        <p:txBody>
          <a:bodyPr spcFirstLastPara="1" wrap="square" lIns="0" tIns="0" rIns="0" bIns="0" anchor="t" anchorCtr="0">
            <a:spAutoFit/>
          </a:bodyPr>
          <a:lstStyle/>
          <a:p>
            <a:pPr marL="395326" marR="0" lvl="1" indent="-210362" algn="l" rtl="0">
              <a:lnSpc>
                <a:spcPct val="139978"/>
              </a:lnSpc>
              <a:spcBef>
                <a:spcPts val="0"/>
              </a:spcBef>
              <a:spcAft>
                <a:spcPts val="0"/>
              </a:spcAft>
              <a:buClr>
                <a:srgbClr val="FFFFFF"/>
              </a:buClr>
              <a:buSzPts val="2031"/>
              <a:buFont typeface="Arial"/>
              <a:buChar char="•"/>
            </a:pPr>
            <a:r>
              <a:rPr lang="en-US" sz="2031" b="0" i="0" u="none" strike="noStrike" cap="none">
                <a:solidFill>
                  <a:srgbClr val="FFFFFF"/>
                </a:solidFill>
                <a:latin typeface="Arial"/>
                <a:ea typeface="Arial"/>
                <a:cs typeface="Arial"/>
                <a:sym typeface="Arial"/>
              </a:rPr>
              <a:t>Aile üyeleri/yakınların kaybı ve kaybetme korkusu/kaygısı</a:t>
            </a:r>
            <a:endParaRPr sz="1600"/>
          </a:p>
          <a:p>
            <a:pPr marL="395326" marR="0" lvl="1" indent="-210362" algn="l" rtl="0">
              <a:lnSpc>
                <a:spcPct val="139978"/>
              </a:lnSpc>
              <a:spcBef>
                <a:spcPts val="0"/>
              </a:spcBef>
              <a:spcAft>
                <a:spcPts val="0"/>
              </a:spcAft>
              <a:buClr>
                <a:srgbClr val="FFFFFF"/>
              </a:buClr>
              <a:buSzPts val="2031"/>
              <a:buFont typeface="Arial"/>
              <a:buChar char="•"/>
            </a:pPr>
            <a:r>
              <a:rPr lang="en-US" sz="2031" b="0" i="0" u="none" strike="noStrike" cap="none">
                <a:solidFill>
                  <a:srgbClr val="FFFFFF"/>
                </a:solidFill>
                <a:latin typeface="Arial"/>
                <a:ea typeface="Arial"/>
                <a:cs typeface="Arial"/>
                <a:sym typeface="Arial"/>
              </a:rPr>
              <a:t>Yaşananlara anlam verememe </a:t>
            </a:r>
            <a:endParaRPr sz="1600"/>
          </a:p>
          <a:p>
            <a:pPr marL="395326" marR="0" lvl="1" indent="-210362" algn="l" rtl="0">
              <a:lnSpc>
                <a:spcPct val="139978"/>
              </a:lnSpc>
              <a:spcBef>
                <a:spcPts val="0"/>
              </a:spcBef>
              <a:spcAft>
                <a:spcPts val="0"/>
              </a:spcAft>
              <a:buClr>
                <a:srgbClr val="FFFFFF"/>
              </a:buClr>
              <a:buSzPts val="2031"/>
              <a:buFont typeface="Arial"/>
              <a:buChar char="•"/>
            </a:pPr>
            <a:r>
              <a:rPr lang="en-US" sz="2031" b="0" i="0" u="none" strike="noStrike" cap="none">
                <a:solidFill>
                  <a:srgbClr val="FFFFFF"/>
                </a:solidFill>
                <a:latin typeface="Arial"/>
                <a:ea typeface="Arial"/>
                <a:cs typeface="Arial"/>
                <a:sym typeface="Arial"/>
              </a:rPr>
              <a:t> Anlam verememenin getirdiği çaresizlik ve umutsuzluk duygusu </a:t>
            </a:r>
            <a:endParaRPr sz="1600"/>
          </a:p>
          <a:p>
            <a:pPr marL="395326" marR="0" lvl="1" indent="-210362" algn="l" rtl="0">
              <a:lnSpc>
                <a:spcPct val="139978"/>
              </a:lnSpc>
              <a:spcBef>
                <a:spcPts val="0"/>
              </a:spcBef>
              <a:spcAft>
                <a:spcPts val="0"/>
              </a:spcAft>
              <a:buClr>
                <a:srgbClr val="FFFFFF"/>
              </a:buClr>
              <a:buSzPts val="2031"/>
              <a:buFont typeface="Arial"/>
              <a:buChar char="•"/>
            </a:pPr>
            <a:r>
              <a:rPr lang="en-US" sz="2031" b="0" i="0" u="none" strike="noStrike" cap="none">
                <a:solidFill>
                  <a:srgbClr val="FFFFFF"/>
                </a:solidFill>
                <a:latin typeface="Arial"/>
                <a:ea typeface="Arial"/>
                <a:cs typeface="Arial"/>
                <a:sym typeface="Arial"/>
              </a:rPr>
              <a:t>Destek sistemine ulaşamama </a:t>
            </a:r>
            <a:endParaRPr sz="1600"/>
          </a:p>
          <a:p>
            <a:pPr marL="395326" marR="0" lvl="1" indent="-210362" algn="l" rtl="0">
              <a:lnSpc>
                <a:spcPct val="139978"/>
              </a:lnSpc>
              <a:spcBef>
                <a:spcPts val="0"/>
              </a:spcBef>
              <a:spcAft>
                <a:spcPts val="0"/>
              </a:spcAft>
              <a:buClr>
                <a:srgbClr val="FFFFFF"/>
              </a:buClr>
              <a:buSzPts val="2031"/>
              <a:buFont typeface="Arial"/>
              <a:buChar char="•"/>
            </a:pPr>
            <a:r>
              <a:rPr lang="en-US" sz="2031" b="0" i="0" u="none" strike="noStrike" cap="none">
                <a:solidFill>
                  <a:srgbClr val="FFFFFF"/>
                </a:solidFill>
                <a:latin typeface="Arial"/>
                <a:ea typeface="Arial"/>
                <a:cs typeface="Arial"/>
                <a:sym typeface="Arial"/>
              </a:rPr>
              <a:t>Varsayımların sarsılması </a:t>
            </a:r>
            <a:endParaRPr sz="1600"/>
          </a:p>
          <a:p>
            <a:pPr marL="395326" marR="0" lvl="1" indent="-210362" algn="l" rtl="0">
              <a:lnSpc>
                <a:spcPct val="139978"/>
              </a:lnSpc>
              <a:spcBef>
                <a:spcPts val="0"/>
              </a:spcBef>
              <a:spcAft>
                <a:spcPts val="0"/>
              </a:spcAft>
              <a:buClr>
                <a:srgbClr val="FFFFFF"/>
              </a:buClr>
              <a:buSzPts val="2031"/>
              <a:buFont typeface="Arial"/>
              <a:buChar char="•"/>
            </a:pPr>
            <a:r>
              <a:rPr lang="en-US" sz="2031" b="0" i="0" u="none" strike="noStrike" cap="none">
                <a:solidFill>
                  <a:srgbClr val="FFFFFF"/>
                </a:solidFill>
                <a:latin typeface="Arial"/>
                <a:ea typeface="Arial"/>
                <a:cs typeface="Arial"/>
                <a:sym typeface="Arial"/>
              </a:rPr>
              <a:t>Sosyal adaletsizlik</a:t>
            </a:r>
            <a:endParaRPr sz="1600"/>
          </a:p>
          <a:p>
            <a:pPr marL="395326" marR="0" lvl="1" indent="-210362" algn="l" rtl="0">
              <a:lnSpc>
                <a:spcPct val="139978"/>
              </a:lnSpc>
              <a:spcBef>
                <a:spcPts val="0"/>
              </a:spcBef>
              <a:spcAft>
                <a:spcPts val="0"/>
              </a:spcAft>
              <a:buClr>
                <a:srgbClr val="FFFFFF"/>
              </a:buClr>
              <a:buSzPts val="2031"/>
              <a:buFont typeface="Arial"/>
              <a:buChar char="•"/>
            </a:pPr>
            <a:r>
              <a:rPr lang="en-US" sz="2031" b="0" i="0" u="none" strike="noStrike" cap="none">
                <a:solidFill>
                  <a:srgbClr val="FFFFFF"/>
                </a:solidFill>
                <a:latin typeface="Arial"/>
                <a:ea typeface="Arial"/>
                <a:cs typeface="Arial"/>
                <a:sym typeface="Arial"/>
              </a:rPr>
              <a:t>Sağlık sisteminin durumuna ilişkin kaygı </a:t>
            </a:r>
            <a:endParaRPr sz="1600"/>
          </a:p>
          <a:p>
            <a:pPr marL="914400" marR="0" lvl="0" indent="0" algn="l" rtl="0">
              <a:lnSpc>
                <a:spcPct val="139978"/>
              </a:lnSpc>
              <a:spcBef>
                <a:spcPts val="0"/>
              </a:spcBef>
              <a:spcAft>
                <a:spcPts val="0"/>
              </a:spcAft>
              <a:buNone/>
            </a:pPr>
            <a:endParaRPr sz="1600"/>
          </a:p>
        </p:txBody>
      </p:sp>
      <p:sp>
        <p:nvSpPr>
          <p:cNvPr id="255" name="Google Shape;255;p15"/>
          <p:cNvSpPr txBox="1"/>
          <p:nvPr/>
        </p:nvSpPr>
        <p:spPr>
          <a:xfrm>
            <a:off x="5487200" y="1461025"/>
            <a:ext cx="3896700" cy="3000000"/>
          </a:xfrm>
          <a:prstGeom prst="rect">
            <a:avLst/>
          </a:prstGeom>
          <a:noFill/>
          <a:ln>
            <a:noFill/>
          </a:ln>
        </p:spPr>
        <p:txBody>
          <a:bodyPr spcFirstLastPara="1" wrap="square" lIns="91425" tIns="91425" rIns="91425" bIns="91425" anchor="t" anchorCtr="0">
            <a:noAutofit/>
          </a:bodyPr>
          <a:lstStyle/>
          <a:p>
            <a:pPr marL="395325" lvl="1" indent="-208394" algn="l" rtl="0">
              <a:lnSpc>
                <a:spcPct val="139978"/>
              </a:lnSpc>
              <a:spcBef>
                <a:spcPts val="0"/>
              </a:spcBef>
              <a:spcAft>
                <a:spcPts val="0"/>
              </a:spcAft>
              <a:buClr>
                <a:schemeClr val="lt1"/>
              </a:buClr>
              <a:buSzPts val="2000"/>
              <a:buChar char="•"/>
            </a:pPr>
            <a:r>
              <a:rPr lang="en-US" sz="2000">
                <a:solidFill>
                  <a:schemeClr val="lt1"/>
                </a:solidFill>
              </a:rPr>
              <a:t>Uzun süreli sosyal izolasyon</a:t>
            </a:r>
            <a:endParaRPr sz="2000">
              <a:solidFill>
                <a:schemeClr val="dk1"/>
              </a:solidFill>
            </a:endParaRPr>
          </a:p>
          <a:p>
            <a:pPr marL="395325" lvl="1" indent="-208394" algn="l" rtl="0">
              <a:lnSpc>
                <a:spcPct val="139978"/>
              </a:lnSpc>
              <a:spcBef>
                <a:spcPts val="0"/>
              </a:spcBef>
              <a:spcAft>
                <a:spcPts val="0"/>
              </a:spcAft>
              <a:buClr>
                <a:schemeClr val="lt1"/>
              </a:buClr>
              <a:buSzPts val="2000"/>
              <a:buChar char="•"/>
            </a:pPr>
            <a:r>
              <a:rPr lang="en-US" sz="2000">
                <a:solidFill>
                  <a:schemeClr val="lt1"/>
                </a:solidFill>
              </a:rPr>
              <a:t>Yalnızlık</a:t>
            </a:r>
            <a:endParaRPr sz="2000">
              <a:solidFill>
                <a:schemeClr val="dk1"/>
              </a:solidFill>
            </a:endParaRPr>
          </a:p>
          <a:p>
            <a:pPr marL="395325" lvl="1" indent="-208394" algn="l" rtl="0">
              <a:lnSpc>
                <a:spcPct val="139978"/>
              </a:lnSpc>
              <a:spcBef>
                <a:spcPts val="0"/>
              </a:spcBef>
              <a:spcAft>
                <a:spcPts val="0"/>
              </a:spcAft>
              <a:buClr>
                <a:schemeClr val="lt1"/>
              </a:buClr>
              <a:buSzPts val="2000"/>
              <a:buChar char="•"/>
            </a:pPr>
            <a:r>
              <a:rPr lang="en-US" sz="2000">
                <a:solidFill>
                  <a:schemeClr val="lt1"/>
                </a:solidFill>
              </a:rPr>
              <a:t>İş kaybı/iş güvencesi olmaması</a:t>
            </a:r>
            <a:endParaRPr sz="2000">
              <a:solidFill>
                <a:schemeClr val="dk1"/>
              </a:solidFill>
            </a:endParaRPr>
          </a:p>
          <a:p>
            <a:pPr marL="395325" lvl="1" indent="-208394" algn="l" rtl="0">
              <a:lnSpc>
                <a:spcPct val="139978"/>
              </a:lnSpc>
              <a:spcBef>
                <a:spcPts val="0"/>
              </a:spcBef>
              <a:spcAft>
                <a:spcPts val="0"/>
              </a:spcAft>
              <a:buClr>
                <a:schemeClr val="lt1"/>
              </a:buClr>
              <a:buSzPts val="2000"/>
              <a:buChar char="•"/>
            </a:pPr>
            <a:r>
              <a:rPr lang="en-US" sz="2000">
                <a:solidFill>
                  <a:schemeClr val="lt1"/>
                </a:solidFill>
              </a:rPr>
              <a:t>Yoksullaşma</a:t>
            </a:r>
            <a:endParaRPr sz="2000">
              <a:solidFill>
                <a:schemeClr val="dk1"/>
              </a:solidFill>
            </a:endParaRPr>
          </a:p>
          <a:p>
            <a:pPr marL="395325" lvl="1" indent="-208394" algn="l" rtl="0">
              <a:lnSpc>
                <a:spcPct val="139978"/>
              </a:lnSpc>
              <a:spcBef>
                <a:spcPts val="0"/>
              </a:spcBef>
              <a:spcAft>
                <a:spcPts val="0"/>
              </a:spcAft>
              <a:buClr>
                <a:schemeClr val="lt1"/>
              </a:buClr>
              <a:buSzPts val="2000"/>
              <a:buChar char="•"/>
            </a:pPr>
            <a:r>
              <a:rPr lang="en-US" sz="2000">
                <a:solidFill>
                  <a:schemeClr val="lt1"/>
                </a:solidFill>
              </a:rPr>
              <a:t>Artan aile içi şiddet</a:t>
            </a:r>
            <a:endParaRPr sz="2000">
              <a:solidFill>
                <a:schemeClr val="dk1"/>
              </a:solidFill>
            </a:endParaRPr>
          </a:p>
          <a:p>
            <a:pPr marL="395325" lvl="1" indent="-208394" algn="l" rtl="0">
              <a:lnSpc>
                <a:spcPct val="139978"/>
              </a:lnSpc>
              <a:spcBef>
                <a:spcPts val="0"/>
              </a:spcBef>
              <a:spcAft>
                <a:spcPts val="0"/>
              </a:spcAft>
              <a:buClr>
                <a:schemeClr val="lt1"/>
              </a:buClr>
              <a:buSzPts val="2000"/>
              <a:buChar char="•"/>
            </a:pPr>
            <a:r>
              <a:rPr lang="en-US" sz="2000">
                <a:solidFill>
                  <a:schemeClr val="lt1"/>
                </a:solidFill>
              </a:rPr>
              <a:t>İntihar olayları</a:t>
            </a:r>
            <a:endParaRPr sz="2000">
              <a:solidFill>
                <a:schemeClr val="dk1"/>
              </a:solidFill>
            </a:endParaRPr>
          </a:p>
          <a:p>
            <a:pPr marL="395325" lvl="1" indent="-208394" algn="l" rtl="0">
              <a:lnSpc>
                <a:spcPct val="139978"/>
              </a:lnSpc>
              <a:spcBef>
                <a:spcPts val="0"/>
              </a:spcBef>
              <a:spcAft>
                <a:spcPts val="0"/>
              </a:spcAft>
              <a:buClr>
                <a:schemeClr val="lt1"/>
              </a:buClr>
              <a:buSzPts val="2000"/>
              <a:buChar char="•"/>
            </a:pPr>
            <a:r>
              <a:rPr lang="en-US" sz="2000">
                <a:solidFill>
                  <a:schemeClr val="lt1"/>
                </a:solidFill>
              </a:rPr>
              <a:t>Anksiyete, TSSB, Depresyon sıklığında artış</a:t>
            </a:r>
            <a:endParaRPr sz="2000">
              <a:solidFill>
                <a:schemeClr val="dk1"/>
              </a:solidFill>
            </a:endParaRPr>
          </a:p>
        </p:txBody>
      </p:sp>
      <p:sp>
        <p:nvSpPr>
          <p:cNvPr id="256" name="Google Shape;256;p15"/>
          <p:cNvSpPr txBox="1"/>
          <p:nvPr/>
        </p:nvSpPr>
        <p:spPr>
          <a:xfrm>
            <a:off x="750025" y="6772350"/>
            <a:ext cx="45861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rgbClr val="FFFFFF"/>
                </a:solidFill>
              </a:rPr>
              <a:t> *Pandemi ve Travma Sunumu, Özgür Erdur Baker</a:t>
            </a:r>
            <a:endParaRPr sz="1300">
              <a:solidFill>
                <a:srgbClr val="FFFFFF"/>
              </a:solidFill>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822</Words>
  <Application>Microsoft Office PowerPoint</Application>
  <PresentationFormat>Özel</PresentationFormat>
  <Paragraphs>98</Paragraphs>
  <Slides>20</Slides>
  <Notes>19</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Calibri</vt:lpstr>
      <vt:lpstr>Times New Roman</vt:lpstr>
      <vt:lpstr>Arimo</vt:lpstr>
      <vt:lpstr>Arial</vt:lpstr>
      <vt:lpstr>Raleway</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Yararlanılan Kaynaklar  Yeni Dönemde Okula Uyum Kitapçığı; Öğretmenlere Ve Öğrencilere Yönelik Yaratıcı Çözümler, Eğitim Reformu Girişimi (ERG)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Kayseri Kocasinan RAM</dc:creator>
  <cp:keywords>http://kocasinanram.meb.k12.tr</cp:keywords>
  <cp:lastModifiedBy>Mahmut IŞIKGÖZ</cp:lastModifiedBy>
  <cp:revision>5</cp:revision>
  <dcterms:created xsi:type="dcterms:W3CDTF">2006-08-16T00:00:00Z</dcterms:created>
  <dcterms:modified xsi:type="dcterms:W3CDTF">2021-10-14T14:03:29Z</dcterms:modified>
</cp:coreProperties>
</file>