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7" r:id="rId4"/>
    <p:sldId id="266" r:id="rId5"/>
    <p:sldId id="265" r:id="rId6"/>
    <p:sldId id="264" r:id="rId7"/>
    <p:sldId id="263" r:id="rId8"/>
    <p:sldId id="262" r:id="rId9"/>
    <p:sldId id="261" r:id="rId10"/>
    <p:sldId id="268" r:id="rId11"/>
    <p:sldId id="260" r:id="rId12"/>
    <p:sldId id="287" r:id="rId13"/>
    <p:sldId id="259" r:id="rId14"/>
    <p:sldId id="258" r:id="rId15"/>
    <p:sldId id="269" r:id="rId16"/>
    <p:sldId id="276" r:id="rId17"/>
    <p:sldId id="270" r:id="rId18"/>
    <p:sldId id="271" r:id="rId19"/>
    <p:sldId id="272" r:id="rId20"/>
    <p:sldId id="277" r:id="rId21"/>
    <p:sldId id="273" r:id="rId22"/>
    <p:sldId id="274" r:id="rId23"/>
    <p:sldId id="275" r:id="rId24"/>
    <p:sldId id="278" r:id="rId25"/>
    <p:sldId id="286" r:id="rId26"/>
    <p:sldId id="279" r:id="rId27"/>
    <p:sldId id="285" r:id="rId28"/>
    <p:sldId id="284" r:id="rId29"/>
    <p:sldId id="283" r:id="rId30"/>
    <p:sldId id="282" r:id="rId31"/>
    <p:sldId id="294" r:id="rId32"/>
    <p:sldId id="295" r:id="rId33"/>
    <p:sldId id="296" r:id="rId34"/>
    <p:sldId id="281" r:id="rId35"/>
    <p:sldId id="293" r:id="rId36"/>
    <p:sldId id="292" r:id="rId37"/>
    <p:sldId id="291" r:id="rId38"/>
    <p:sldId id="290" r:id="rId39"/>
    <p:sldId id="289" r:id="rId40"/>
    <p:sldId id="288" r:id="rId41"/>
    <p:sldId id="280" r:id="rId42"/>
    <p:sldId id="297"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6B33457C-30C3-4BEC-9150-4F1EF622754F}" type="datetimeFigureOut">
              <a:rPr lang="tr-TR" smtClean="0"/>
              <a:t>25.4.2017</a:t>
            </a:fld>
            <a:endParaRPr lang="tr-TR"/>
          </a:p>
        </p:txBody>
      </p:sp>
      <p:sp>
        <p:nvSpPr>
          <p:cNvPr id="8" name="Slide Number Placeholder 7"/>
          <p:cNvSpPr>
            <a:spLocks noGrp="1"/>
          </p:cNvSpPr>
          <p:nvPr>
            <p:ph type="sldNum" sz="quarter" idx="11"/>
          </p:nvPr>
        </p:nvSpPr>
        <p:spPr/>
        <p:txBody>
          <a:bodyPr/>
          <a:lstStyle/>
          <a:p>
            <a:fld id="{96662F1F-DDC6-45D4-9CD9-13589ABF181A}" type="slidenum">
              <a:rPr lang="tr-TR" smtClean="0"/>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B33457C-30C3-4BEC-9150-4F1EF622754F}" type="datetimeFigureOut">
              <a:rPr lang="tr-TR" smtClean="0"/>
              <a:t>25.4.2017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62F1F-DDC6-45D4-9CD9-13589ABF181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B33457C-30C3-4BEC-9150-4F1EF622754F}" type="datetimeFigureOut">
              <a:rPr lang="tr-TR" smtClean="0"/>
              <a:t>25.4.2017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62F1F-DDC6-45D4-9CD9-13589ABF181A}"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fld id="{6B33457C-30C3-4BEC-9150-4F1EF622754F}" type="datetimeFigureOut">
              <a:rPr lang="tr-TR" smtClean="0"/>
              <a:t>25.4.2017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62F1F-DDC6-45D4-9CD9-13589ABF181A}"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B33457C-30C3-4BEC-9150-4F1EF622754F}" type="datetimeFigureOut">
              <a:rPr lang="tr-TR" smtClean="0"/>
              <a:t>25.4.2017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62F1F-DDC6-45D4-9CD9-13589ABF181A}" type="slidenum">
              <a:rPr lang="tr-TR" smtClean="0"/>
              <a:t>‹#›</a:t>
            </a:fld>
            <a:endParaRPr lang="tr-T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fld id="{6B33457C-30C3-4BEC-9150-4F1EF622754F}" type="datetimeFigureOut">
              <a:rPr lang="tr-TR" smtClean="0"/>
              <a:t>25.4.2017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662F1F-DDC6-45D4-9CD9-13589ABF181A}" type="slidenum">
              <a:rPr lang="tr-TR" smtClean="0"/>
              <a:t>‹#›</a:t>
            </a:fld>
            <a:endParaRPr lang="tr-TR"/>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6B33457C-30C3-4BEC-9150-4F1EF622754F}" type="datetimeFigureOut">
              <a:rPr lang="tr-TR" smtClean="0"/>
              <a:t>25.4.2017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6662F1F-DDC6-45D4-9CD9-13589ABF181A}" type="slidenum">
              <a:rPr lang="tr-TR" smtClean="0"/>
              <a:t>‹#›</a:t>
            </a:fld>
            <a:endParaRPr lang="tr-T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B33457C-30C3-4BEC-9150-4F1EF622754F}" type="datetimeFigureOut">
              <a:rPr lang="tr-TR" smtClean="0"/>
              <a:t>25.4.2017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6662F1F-DDC6-45D4-9CD9-13589ABF181A}"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3457C-30C3-4BEC-9150-4F1EF622754F}" type="datetimeFigureOut">
              <a:rPr lang="tr-TR" smtClean="0"/>
              <a:t>25.4.2017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6662F1F-DDC6-45D4-9CD9-13589ABF181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B33457C-30C3-4BEC-9150-4F1EF622754F}" type="datetimeFigureOut">
              <a:rPr lang="tr-TR" smtClean="0"/>
              <a:t>25.4.2017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662F1F-DDC6-45D4-9CD9-13589ABF181A}"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B33457C-30C3-4BEC-9150-4F1EF622754F}" type="datetimeFigureOut">
              <a:rPr lang="tr-TR" smtClean="0"/>
              <a:t>25.4.2017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662F1F-DDC6-45D4-9CD9-13589ABF181A}"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B33457C-30C3-4BEC-9150-4F1EF622754F}" type="datetimeFigureOut">
              <a:rPr lang="tr-TR" smtClean="0"/>
              <a:t>25.4.2017</a:t>
            </a:fld>
            <a:endParaRPr lang="tr-T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6662F1F-DDC6-45D4-9CD9-13589ABF181A}" type="slidenum">
              <a:rPr lang="tr-TR" smtClean="0"/>
              <a:t>‹#›</a:t>
            </a:fld>
            <a:endParaRPr lang="tr-T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3933056"/>
            <a:ext cx="7772400" cy="1470025"/>
          </a:xfrm>
        </p:spPr>
        <p:txBody>
          <a:bodyPr>
            <a:normAutofit/>
          </a:bodyPr>
          <a:lstStyle/>
          <a:p>
            <a:endParaRPr lang="tr-TR" dirty="0"/>
          </a:p>
        </p:txBody>
      </p:sp>
      <p:sp>
        <p:nvSpPr>
          <p:cNvPr id="6" name="Alt Başlık 2"/>
          <p:cNvSpPr>
            <a:spLocks noGrp="1"/>
          </p:cNvSpPr>
          <p:nvPr>
            <p:ph type="subTitle" idx="1"/>
          </p:nvPr>
        </p:nvSpPr>
        <p:spPr>
          <a:xfrm>
            <a:off x="1371600" y="4953000"/>
            <a:ext cx="6400800" cy="1219200"/>
          </a:xfrm>
        </p:spPr>
        <p:txBody>
          <a:bodyPr/>
          <a:lstStyle/>
          <a:p>
            <a:endParaRPr lang="tr-T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18" y="-38100"/>
            <a:ext cx="7716441" cy="689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Resim 3"/>
          <p:cNvPicPr>
            <a:picLocks noChangeAspect="1"/>
          </p:cNvPicPr>
          <p:nvPr/>
        </p:nvPicPr>
        <p:blipFill>
          <a:blip r:embed="rId3">
            <a:extLst>
              <a:ext uri="{28A0092B-C50C-407E-A947-70E740481C1C}">
                <a14:useLocalDpi xmlns:a14="http://schemas.microsoft.com/office/drawing/2010/main" val="0"/>
              </a:ext>
            </a:extLst>
          </a:blip>
          <a:srcRect t="19991"/>
          <a:stretch>
            <a:fillRect/>
          </a:stretch>
        </p:blipFill>
        <p:spPr bwMode="auto">
          <a:xfrm>
            <a:off x="-102819" y="-120388"/>
            <a:ext cx="9246819" cy="69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458" y="1836738"/>
            <a:ext cx="2056211"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p:cNvSpPr/>
          <p:nvPr/>
        </p:nvSpPr>
        <p:spPr>
          <a:xfrm>
            <a:off x="4499345" y="1292225"/>
            <a:ext cx="45719" cy="380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tr-TR"/>
          </a:p>
        </p:txBody>
      </p:sp>
      <p:sp>
        <p:nvSpPr>
          <p:cNvPr id="11" name="Metin kutusu 6"/>
          <p:cNvSpPr txBox="1">
            <a:spLocks noChangeArrowheads="1"/>
          </p:cNvSpPr>
          <p:nvPr/>
        </p:nvSpPr>
        <p:spPr bwMode="auto">
          <a:xfrm>
            <a:off x="5189908" y="1728595"/>
            <a:ext cx="3836684" cy="111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charset="0"/>
              </a:defRPr>
            </a:lvl9pPr>
          </a:lstStyle>
          <a:p>
            <a:pPr algn="l" eaLnBrk="1" hangingPunct="1"/>
            <a:r>
              <a:rPr lang="tr-TR">
                <a:solidFill>
                  <a:schemeClr val="bg1"/>
                </a:solidFill>
                <a:latin typeface="Calibri" pitchFamily="34" charset="0"/>
              </a:rPr>
              <a:t>SUNUM</a:t>
            </a:r>
          </a:p>
          <a:p>
            <a:pPr algn="l" eaLnBrk="1" hangingPunct="1"/>
            <a:r>
              <a:rPr lang="tr-TR" sz="2400" b="1">
                <a:solidFill>
                  <a:schemeClr val="bg1"/>
                </a:solidFill>
                <a:latin typeface="Calibri" pitchFamily="34" charset="0"/>
              </a:rPr>
              <a:t>KOCASİNAN REHBERLİK VE ARAŞTIRMA MERKEZİ</a:t>
            </a:r>
          </a:p>
        </p:txBody>
      </p:sp>
      <p:sp>
        <p:nvSpPr>
          <p:cNvPr id="12" name="Metin kutusu 7"/>
          <p:cNvSpPr txBox="1">
            <a:spLocks noChangeArrowheads="1"/>
          </p:cNvSpPr>
          <p:nvPr/>
        </p:nvSpPr>
        <p:spPr bwMode="auto">
          <a:xfrm>
            <a:off x="5167684" y="2584844"/>
            <a:ext cx="3730162" cy="74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tr-TR" sz="2400" b="1">
              <a:solidFill>
                <a:schemeClr val="bg1"/>
              </a:solidFill>
              <a:latin typeface="Calibri" pitchFamily="34" charset="0"/>
            </a:endParaRPr>
          </a:p>
          <a:p>
            <a:pPr eaLnBrk="1" hangingPunct="1"/>
            <a:endParaRPr lang="tr-TR">
              <a:solidFill>
                <a:schemeClr val="bg1"/>
              </a:solidFill>
              <a:latin typeface="Calibri" pitchFamily="34" charset="0"/>
            </a:endParaRPr>
          </a:p>
        </p:txBody>
      </p:sp>
      <p:sp>
        <p:nvSpPr>
          <p:cNvPr id="13" name="Metin kutusu 12"/>
          <p:cNvSpPr txBox="1">
            <a:spLocks noChangeArrowheads="1"/>
          </p:cNvSpPr>
          <p:nvPr/>
        </p:nvSpPr>
        <p:spPr bwMode="auto">
          <a:xfrm>
            <a:off x="5189908" y="3447860"/>
            <a:ext cx="371707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charset="0"/>
              </a:defRPr>
            </a:lvl9pPr>
          </a:lstStyle>
          <a:p>
            <a:pPr algn="l" eaLnBrk="1" hangingPunct="1"/>
            <a:r>
              <a:rPr lang="tr-TR" dirty="0">
                <a:solidFill>
                  <a:schemeClr val="bg1"/>
                </a:solidFill>
                <a:latin typeface="Calibri" pitchFamily="34" charset="0"/>
              </a:rPr>
              <a:t>SUNUM KONUSU</a:t>
            </a:r>
          </a:p>
          <a:p>
            <a:pPr algn="l" eaLnBrk="1" hangingPunct="1"/>
            <a:r>
              <a:rPr lang="tr-TR" sz="2400" b="1" dirty="0" smtClean="0">
                <a:solidFill>
                  <a:schemeClr val="bg1"/>
                </a:solidFill>
                <a:latin typeface="Calibri" pitchFamily="34" charset="0"/>
              </a:rPr>
              <a:t>ERGENLİK DÖNEM ÖZELLİKLERİ</a:t>
            </a:r>
            <a:endParaRPr lang="tr-TR" sz="2400" b="1" dirty="0">
              <a:solidFill>
                <a:schemeClr val="bg1"/>
              </a:solidFill>
              <a:latin typeface="Calibri" pitchFamily="34" charset="0"/>
            </a:endParaRPr>
          </a:p>
          <a:p>
            <a:pPr eaLnBrk="1" hangingPunct="1"/>
            <a:endParaRPr lang="tr-TR" sz="2400" b="1" dirty="0">
              <a:solidFill>
                <a:schemeClr val="bg1"/>
              </a:solidFill>
              <a:latin typeface="Calibri" pitchFamily="34" charset="0"/>
            </a:endParaRPr>
          </a:p>
        </p:txBody>
      </p:sp>
    </p:spTree>
    <p:extLst>
      <p:ext uri="{BB962C8B-B14F-4D97-AF65-F5344CB8AC3E}">
        <p14:creationId xmlns:p14="http://schemas.microsoft.com/office/powerpoint/2010/main" val="247661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http://www.lingua-room.com/wp-content/uploads/2011/10/numb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27" y="4293096"/>
            <a:ext cx="8840961" cy="256490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dirty="0" smtClean="0"/>
              <a:t>Ergenlik Dönemi Yaş Sınırlamaları</a:t>
            </a: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A</a:t>
            </a:r>
            <a:r>
              <a:rPr lang="tr-TR" b="1" dirty="0" smtClean="0"/>
              <a:t>. Ergenliğin Başları     </a:t>
            </a:r>
            <a:r>
              <a:rPr lang="tr-TR" dirty="0" smtClean="0"/>
              <a:t>11-14 yaş (kızlar) </a:t>
            </a:r>
          </a:p>
          <a:p>
            <a:pPr marL="0" indent="0">
              <a:buNone/>
            </a:pPr>
            <a:r>
              <a:rPr lang="tr-TR" dirty="0"/>
              <a:t> </a:t>
            </a:r>
            <a:r>
              <a:rPr lang="tr-TR" dirty="0" smtClean="0"/>
              <a:t>                                       13-15 yaş (erkekler) </a:t>
            </a:r>
          </a:p>
          <a:p>
            <a:pPr marL="0" indent="0">
              <a:buNone/>
            </a:pPr>
            <a:r>
              <a:rPr lang="tr-TR" dirty="0" smtClean="0"/>
              <a:t>B. </a:t>
            </a:r>
            <a:r>
              <a:rPr lang="tr-TR" b="1" dirty="0" smtClean="0"/>
              <a:t>Ergenliğin Ortaları   </a:t>
            </a:r>
            <a:r>
              <a:rPr lang="tr-TR" dirty="0" smtClean="0"/>
              <a:t>14-16 yaş (kızlar) </a:t>
            </a:r>
          </a:p>
          <a:p>
            <a:pPr marL="0" indent="0">
              <a:buNone/>
            </a:pPr>
            <a:r>
              <a:rPr lang="tr-TR" dirty="0"/>
              <a:t> </a:t>
            </a:r>
            <a:r>
              <a:rPr lang="tr-TR" dirty="0" smtClean="0"/>
              <a:t>                                       15-17 yaş (erkekler) </a:t>
            </a:r>
          </a:p>
          <a:p>
            <a:pPr marL="0" indent="0">
              <a:buNone/>
            </a:pPr>
            <a:r>
              <a:rPr lang="tr-TR" dirty="0" smtClean="0"/>
              <a:t>C. </a:t>
            </a:r>
            <a:r>
              <a:rPr lang="tr-TR" b="1" dirty="0" smtClean="0"/>
              <a:t>Ergenliğin sonları    </a:t>
            </a:r>
            <a:r>
              <a:rPr lang="tr-TR" dirty="0" smtClean="0"/>
              <a:t>16-21 yaş (kızlar) </a:t>
            </a:r>
          </a:p>
          <a:p>
            <a:pPr marL="0" indent="0">
              <a:buNone/>
            </a:pPr>
            <a:r>
              <a:rPr lang="tr-TR" dirty="0"/>
              <a:t> </a:t>
            </a:r>
            <a:r>
              <a:rPr lang="tr-TR" dirty="0" smtClean="0"/>
              <a:t>                                       17-21 yaş (erkekler)</a:t>
            </a:r>
            <a:endParaRPr lang="tr-TR" dirty="0"/>
          </a:p>
        </p:txBody>
      </p:sp>
      <p:sp>
        <p:nvSpPr>
          <p:cNvPr id="4" name="AutoShape 2" descr="data:image/jpeg;base64,/9j/4AAQSkZJRgABAQAAAQABAAD/2wCEAAkGBxQSEhUUEhIUFRQXFBcUFRcVFRUWGBgVFxUXFhQVFBYYHCggGB4lHBQXITEhJSkrLi4uFx8zODMsNygtLisBCgoKDg0OGxAQGiwkICQsLCwsLCwsLCwsLCwsLCwsLCwsLCwsLCwsLCwsLCwsLCwsLCwsLCwsLCwsLCwsLCwsLP/AABEIAJsBCwMBEQACEQEDEQH/xAAcAAABBQEBAQAAAAAAAAAAAAAAAQQFBgcCAwj/xABJEAABAwIDBAYFCAYJBAMAAAABAAIDBBEFEiEGMUFRBxMiYXGRMlKBsdEUI0JicpKhwRckM1NUcxY0Q2OCk7Lh8IOiwtIVNUT/xAAbAQABBQEBAAAAAAAAAAAAAAAAAQIDBAUGB//EACsRAAICAgICAQQCAgMBAQAAAAABAgMEERIhBTFBEyIyURRhFUIGIzOBJP/aAAwDAQACEQMRAD8A226P6Ym/hiOcBxTeSj7E5xXsjq/GY4hqQTyG9VbsyFaKOR5Cmr5KhimPyyu7JLGjcAdT4rEyPIXWS1H0c3l+Vusb4ei3bOtd1Lc7i4kXue/gtvDU1DcmdPgc3QnJksFcLoqABAAgAQAIAEACABAHJKAK5tXtVFRN4PlPoxg/i71Qqt1yqEZRdncCmxSc1NST1WbX61tzGDg3vVeut3vchC4bcYSBhz44IwA0tflaLdlrgTb2BT3QShxQ4zzo9lAr4b63zAeJabFUcb/0Gr2biFsjhUACABAAgAQAIAEACABAAgAQAIAEACAKPjdXU9c4M6wNFgAB3b1gZt2SrNQRzXkLspWagiNkkqT6Ql8iqUpZT/JGbOeY/aYxkBB7V78bqlNzT+4zrOXLVgsERc5rRxIH4p1UOdqSJMetTsUEahBFlAA3BdpCKikkegQgowjFfB7p5ICABACXQAqABAAgBEmwPKonaxpc5wa0by4gDzKHJJbYGd7VdIo7UVJrwMx3DmWDiQqN2T/rEQitj9iHVJ66qzCI62N88neSdwTKKHN7mGjWaeBrGhrAGtAsABoByC0EuPoUj9qax0NJNIwAubG4i+7dvKZbri2DMh2BYXV8HGznOP3XarMxl9+xq9m5ArWUkOOkuwEJRsBMyE9gLdCewC6UBUAJdABdABdABdACoAEACABAHlZIov2xPp/LOZjYEngknpRbY2elFtozGskzSPdzcVxmRLnY2efZdvO1khszBnqG8mjN8Fb8fWpXIv8AiKvqXpmhNK6rXZ2i9s7QKIgBLoAAUBoUIAVAHJSNAV7afayGjaQ455SOzGDr3F3IKCzIUEBkmO7QzVhvM7sjcxtwwez6SzLL5WMbsnNncOpaZsVRXu1kN4YspIDR9N4G++9TVwUe2BoNHtfRPOVtQy9tAezp3XV2N0NdDiTw/E4p2Z4pGvbe12m+7epPqRl6Arm2e1FOyCaHrA6R8Tg1re0LkW1I0UF18VHiIzPthMXjpKkyTXymMtzAFxab6aDwKo481CfY1Ps0CfpGo2uyhznCwOZrbjXh4q+8ipMfsbT9J9KPRZK4XtewA/FNeXH4QERiXSg8giCnDe+R1/8Atao3mt9aE2TWyHy+eX5RUv6uIts2G3pcnZeClqU29sUtuIVYhifI7cxpd5DcraAqeyO2nXucyoLGO3sO4EcW68UriO4lzDxzHmk0N0LnHMJNBoMw5hGg0GYcwjQaDOOYRoNChyUAQB0gAQBzZHsRoj8cnyQvP1SB4qrlS4VNlXNsVdLZmy49y2ts4CUt9lq2Hp/2jz3NH5rd8RX05M6bwNWuUi3WW7vo6PW0cSSZQSTYBKux6jyfFeyjY90iNYS2naHndmJ7Ps5p/E38PwTnH6lstL9EPDiOK1HaZna08gGj2EolouSp8dT09Mb19ZikAzSOkA4mwI9qWOiSmvx1stJIXDOkGpZbrMsjfunzQ4C5PgqpfdUaBs9tLFVjsGzh6TDvCY1o5rM8dbjS3L0Osd67qJPk9utLbMubWPNRWt8eiinvsyv+gNe9xLg0uOpc597lZrx5yfYDnDOjioc+05bHHbVzTmJ8AljiS2JoSr6OqzPYPje0dlrnONwy+mnDjonfxZ71sXQ9xPozeZPmHsEeUencnPbtewpXiNehTxodgq+J7urljYHNLHOBcbtO/s/miNE4+mIQe0myElA1rnuY5rnZewCOH0viq91LjpsRjXZrBTWVAhDsgsXOda9mjfYc0kIfUlpAkX/DOjSJkmaWZ0rRuZly3+1Y6+CvRxEn2OLRiOz8E0JhdG1rbaZQBlPAgqZ1R1rQFVwbo2EMzJJJy8McHNaG5bkatzG6rLE+7YF/Cv8AwIVLpKrMlLkG+R4b7BqUsEPgjKz3qYmOg9w+k77zkj0N6F613rv++74pOg6E613rv++74o6DoOtd67/vu+KOg6Ayu9d/33fFHQvQ4o+tke2JkkmZ7gxvbdx3nfwCR6GySNuw6l6qNkdy7K0C53k21KjIh4gAQBzdI+gRWttZwImt9Z34BZXlrNVcTD83Zxp4lMK5lrpI45LaRftlqbJA2/Htee5ddgV8KUd34urhSv7Jmyu/CNJ+jPek7GnNy07DbMLvI5clLFHSeCwYzbskMejfAGyl08guGuysBsRcb3d+9K2TebzZQaqh+jTmiw5KM5Vty9nMjQRYi4PBL6CMnHuJjW22ENpqktZox4zgcrkgj8PxUsXs7vwuX9anv2iHoqx8MjZIzZ7dRrw5HuKGtmjl0Rvr4yNywTERUQMlH0m69x4jzUUorZ53k0Om1wfwSITCuCFsAsgAsl2AJAKx0j1rY6GUHXrB1Q8XaXUGQ9REZROisfrp/ku97VRxfy2CNhBWnvY7WgSpCC2TgEKEgMx6Uau88cY3MjLj4uPwanxJIkbs7sfNVNz36qPg5wuT3tby70bDkWUdGsfGokv4NSbE5C/o0i/fyeTUbE5B+jSL9/L5NRsOQfo1i/iJfJqNi7G9d0fRRRveaiTstLtQ22gvr5I2HI46MMHvmqXDiWR/+TvyQ2EmaKExMYKUoCXTecf2LoRK/Q34RRtsp80zW8Gt95XOeXs3PRyfnL+U+JBNZcgcyB5myy4R5yijFpjynFGo0cWVjW8gAu0qjxgkehUw4VqJ7lSEjMf6SRasN/UClizuPAtfx2T/AEXYi0xPhJs9r8wHMHiiafwZPnaZKaml8Eh0g4o6GBhjkLJOsFrcRxuOISRRS8PjO6z710SeyGLmrpmyOFnAlruWZvEJr6IPI4v8a5wRQOk+oDqsNvoyIX7rkk/gVJE6LwkHHFkywYvgNG2iLmhoIjzNeCLl1rjVJ2UKMzKllcXvWxeiecupntO5smntAcfxTZEfnq+Fql+y9BMXowov2doFBAAgAQBGY+IuoeZ2h8YaSQeOmgHeoLmlHsdCDm9IyzB6UwFz2Esc64sD6LTqG35rnJ5ElL7Tfx8CCjuRZMLxepZqGvkZxBa53kbKzRlZG/XQzJxcbXsvFDPnaHZS243HQhbtc5SXaMKcIxfTHSkEOXIFM7qtnpKrE5DKxwhaWkk7nANFmtPvThdmhRRgAACwAsByHIJo09EACABACFAFI6Qq1z+qooz25nDNbgy9v+eCXQui2YZRthiZG0WDGho9g1SPsH2es04aLkqrfkRq9gkRz6x7zZgt7/FYVmbbkPVY/WjoYe7i/VSLx+U1vYu0SK6Jv4IX+jN8ZnzzPPfZcdmWOy1s4LyM1Ze2d4DBnnYORufYpPH187tP4HeNq+pkJfo0hoXXHeClAjKXt/s26oaJItZGDd6zeXinpm34nyH0PsfpmW3fE7e6N48WlSctnY/Uouj8HrEJah4Azyv3Defx3BHQxzxsdfCNZ2fohh9F86QModI88ieA8kyXbOJzLXmZm4+mUHCMKkxOoleXZG3zOO8i/otHsTk9I6O3Mh4+iMIrZ57WbMPo8nbMkbtBe+hHMDRCe2P8Xn15cnuKTRcOiqnLaeR53Pk0/wAIAKZL2Ynn7VK5JfBeWphg/J0gUEACAOCU3YfBSdrsV6x3VN9Fhu483cvYsTyGVv7EbXj8XS+oyCwSpjdWxQuGbNe/IEAkA+SrYFPOW5D87M4rhE1FkYAsBZdGq4paRhuTfs7ATkJpHSUBCEAFkAACAFQAIAEAec8oa0ucbNaCSe4C5QBQ9jWmsrJq1w7IPVx93h4AjzS+h/pF7e8AE8lBfZwg5DV2QVRMXm59ncuRy75XSJEiVw6ANaDxOpXQeOxo11qT9jJMdZVqjRriE2SN55NKgvlxi2V8mfGuTMyc65J56ri5Pb3/AGeezbnJyf7LFsVDeR7jwaB5lbPiYbm2b/8Ax+tOcpMu7SugR1YFKBzlRsRf0eE1FG70o2k94BTtkqtnFewip2sHYa1vgAEdjXY7Om2Zxtri76uUUlP2mg9q3Fw4X5DinxidN4zFhjVfWtI7C6qowmU9dEC2QbgfV4g2tfXclffRaurq8nBKHtHeMYxJissUMTCxoN+ZF9C91tw7uaNaG4+HHxkJWSZqOFULYYmRt3NFv91G2cnkXO636j+R4EhFvbOkgoIAEAQ20mI9TESPSd2W+3eVRzLvpwLWHR9WxIzLEqzqmE/SNwPE7yudhF2T5M3sq9Y9fFEVsm8/Lqc31Mo/O61aPtkkjlpSc5cmb0FtJdC7FSgCABAAgAQAIAEAIUAUzpJxXq4BC09uU209Qel5pY+xyJrZPDfk9LHHbW2Z32nan/nckk+xGOcWfZoHMrH8va416Q6KIpcxDpbZKifpzdo8Au0x5c6logkeqtgZ/jWNumAaBZvHv5Ll8ryEretnGZ3lJXLSIiyzNN/Ji6b7bH2EYkYH3AuDvCu4eS6ZezQwM7+PL2WaLauK2oIPgtpeUr/+nRw81S137JylmEjQ5p0OoWjXZ9RbRqwmrYKSHCeSHJKBNlC2/wBqur/V4XfOEdtwPoA8PEqWK0dB4fxn1nzl6KNs5ivySdsuXMAC0juPEEpzOlz8B5FPFMnMcxV+KyRxQQkZdTm4Xt2nEbgE3WjJxaf8ZBzm/fRfNldnI6NmnakdbO/if9k1s57Oz5ZM/wCiwNTCloVAAgBCjYCEpoJme7T1/Wzaeizsjx4rnM63lZxR0WBT9KHJlYqcCqKqq6lsZZkFs7gclt+a/E6qenGejJzb/qz0X3ZbYqKkIkcesmt6Z0A55RwWpVjRrXIoptlrurClsfoUJw172dIFBAAgAQAIAEAcvdbU+KAMpil/+RxRp/s2vuB/dxkH8Sn/AAP9I1UBRsYRuMb2+1c75xvSJIeiPWE36JB9h1WB2T7D+RW74/yCjHgyNx0Sl1uKyDW9jCBGycH1vMqp/isf9GKvC44f0Tg+v5lJ/i6R/wDhscP6J0/1vND8XQM/weMH9FIOTvNEfF0p7HLw2PH0TNNThjQ1o0AsPALQhBQWkadcFXBRR7Zk8kfSK1trtEKSLs6yvuGD3uPgpIx+TQ8dhvIs9dGPSPLiSSSSbkneTxJUh6DXVGuHGPRIYBgclY/JGLNB7TyNG93eUjkihn51eNH9mw7P4FFSx5Ix9px3uPMlRtnDZOVO+W5PolA1MZWSS9HQQC/sVAAgBCkYowxqq6qJzu78eCgybPpw5E2LX9SfEo+z1H1s7b6gXe7xvpdc9iQdt3Jm9nWqurSLhiuNxwCxN3cGjf7eS3bsiuvpGFTjSt79FcdVVdWewC1nC2g+9xWc532v7fRpRhRSvu7Z3HVT0LgJT1jXC9g4ki3K6R3WYzXPsPo1ZK/6+mWmgxFsrA8GwPA2BWzTP6keSMqyqUJcWOxJdTaIpJo6BQAt0gBdABdAAUAVfpAxXqaVzWmz5fm2+B9I+SWKHRRXuiilBfNJ6oawe3U+5LIWTNJTRgwxWO7b8isfy1POvZJBkSuXXbJAR6e0B0JCOJ81OsmxfInFFjsu5IAsgAsk0AWSgFkAeFTKGNLnHQAk+A3pUuwjBzmkjDtocWNVO6U+idGDkzh571Mj0TxuIsepJnrs1s/JWSZW3EbfTf8AkO9BF5LyMceJsuGYZHAwRxNytH/Lnmomzhb752vbY9amkKR0gUS6AFQAl0AIUmw3oq+29RZrGczc+xZHlLNR0a3i69z2GxVNaN8nrGw8B/ul8ZDlXyY3yc19Tih5S7NxteXuJkcTfta2VpYceXNlV5kuPBEy1oAsAraUYroqtyk+yj7ZVQdPl9RuviVz3lLOc1E6DxlXGHJlDxzBax8uZsMxYQMmUnLYjhrout8SqoUfcOndTyez3wjH6vC5msnzFjg1z43m5DSbZmngRyVuymNncSrbTG1bianNjeSWC9jDOAGO4tktcA9xF/aFmuOtozHAnGlM0RPoCUaG7WwDkaDa2BKBTIdv8S6+rcAexEOrH2t7/wAbeSkiSxRa+iyP9Wkd60xHk1vxTZCSLqmjDl7b6KO2tWR0xUQlXSlh7uB/Jcpn4k6ntIljLY3us4eF0AWW67/0VmcPfbebDvSrv4EbWu2RVZtNTRmzp2X5A39yljROXogeRCPyM/6bUn7w/dKk/iW/ojebV+x7RbSU0ujJm35E2P4pksexdtD4ZVUvkgOkrFerpxE06ym3+Aekf+c0xL9nReBxVbbyfaRmVBSOmkbGwdp5A8BxPsUrjo7HKyI01tvrRtmEYdHSwtjbYADUmwueZUXZ59lWWZVj3thV7R00XpzxjuDgT5JNC14ORP1EhKvpDpW+hmefqjTzKcol6vwd8/y6Iar6TH/2UAH23fBHFGjV/wAeX+0iKZ0mVMchMjGPbbRurbHnfirVeLzWyDM8TXXJRTHP6WZP4Vv3z8FIvH/2Uv8AHx21sP0syfwrfvlH8D+xP8f/AGH6WZP4Vv3yh+P+diPx/wDZ07HnVwbK5gZvAAN+O+64/wAv9t6gamHR9GI3p+kh1OOpbTtcGdm+ci/sXSYPj/8A867KORhc7N7PUdLEn8Kz75Vv+Al02RPx6T22etN0pSyPaxtK25NvTOnfuUGXiQxqnJyHx8dFv8htidbYPlk13uI5ng264+mtZeR0/k1lXCuvgmM5ek+qyhscUUelvpOI813MMCEIpGS8KMnvZU6maWqlu4ukmkIaOZJ0AAG4C6tPjXDSLbcaq9I1fa+jc2hp4G6yh8VrcDHZzj7LLMq1Kb2YUrowbkxzV47K7RpyjdpvJ4lJGK7ZgZGe5z1A4whkskrSC4hrgXEnS193eknpIbjytnZ76H20bJWydYwuDMoFwdxvyTYOLXZZyvqRe4sYu2pfFE8ydqzTYjfm4X5pHHY3EyZTlpmaOcSSSdSST4k3PvS60bhrHRuy1E083vP42/JRsikWsJo0QpNfIHMjQRqEycI2LUlsciNqcO4s8lg5XjGluKHchgWW0O9Yzx5pkmx5j2OR0rMzjdx9Fo3n/ZegVVOx9Gdk3xrXbM1xjH5qk9p2VvBrbge3mterGjBGLdkTsIqyn4JFRcn8gU5KWuhW0vaAhNkn8jk9r0JVudIGh7nHKLNub2HIKvZjqS2bvivNWYkkvgaU88kL8zHFrrWuN6oTg4ez0vGzKPI1fsKitlk9OR7vFxKi4tdlyGJj1eo9jYMHJLotKCXo6CXQ5v8AYJNAn/QxrfS9i0cZfaYXkXH6i2jyiic70Wudb1Wlx9tlYb0+2Zk3GMj0+Ry/uZf8t/wRzjrexvOOt7D5HL+5l/y3/BNdkdexPqQ1vZccEiLYGAgg2NwQQde4rgPIz55u16L1cuUdlSmo5S53zMurjujefyXb404RqS2VOcdewZhs51EEx/6bvgrU51p7kxn1I/LJ7ZvDTHeSRpDjoARYtHE2XH+bz1dL6cPRcqilHbQ8xnBayoLWQ07zHa+Y2DXHhv4KbwlFNC5yRUvzKovR3h/RhVPt1ro4hx1zn4LoJ50PaRUnnQ/1LLDQUGDtzvk6yc7r2dI4+rGwblUlOy1+ipKyyxNv0ecte+oPWStykjRnqN9U9/NKoKHo5bNt5T0mcJq/BlBLh2iz7HjsSfb/ACChs9m14+K4b+SSxxt4JPslMj7LGR+DMs2lm7DW+sbn2Kcp+Nr3LZX0xm7I2HYFlqGHwcfNxUTIZFiJSDRCUyT12/QaGdTXtboNSs3J8jGvqD2PUWMDUvkNgfYPishZORkPSY/UUOmYaLak38VbXi5tbchuzJ8YxF1RK6R/HRo4NbwAXfU1KtHK2XO19jSNhJAaCSdABqSeQCkc+PbI1Ft6RecE2GGUOqSbnXI02A7id5WbdmP0jTx8LS7J47IUlrdSPM/FV3lWL5Ln8OvWtFax/YnI0vpiXW3scbm31SrePm7epFK/C4puJTCryly9GdJfBy+EOsCQNQLncPFMvrUomv4jy88O1R+CaPR9VfRdG7lqRcc1kcvhno0f+Q0uKejwdsLW/u2nwcjkSrzeK/bG8myFaP8A87j4Fp/NHIlXmMN/I3k2cq276aT2AFHIlj5LEl/uQWKU7435ZGOYbbnCy1MTuDM3Otha9wey39D/APWpf5Q96izfwSMXOb46ZbtotpqmKuZSU8Ub3OjzgvcRrrcaDuVSqmLqcmynTTF1OTZ38uxb+Fpv813wTVGv9iKNS+SCxSGcOz1DAx79TlOZvsK5TyVKjbyRt4llPDjsfwbR1x9COlLRoM8xa6w4kWW7iZWO6lykUL8SCl02cnamruWyMgbpbNG4v17lWz8yuPVciWnx8H3JjKlw2omBfC1riDvkJyk3v7VmYOKrbOU2Wsi+mqHHZLx02MOFuspYh3McfDiuqSqgtIxXOt9jgbNVkmlRiL7cWwMbH/3alJ9SPwhjugvgd0my1NStfJHHmlyk9ZIS95NuLimfVbekQX3tQeitA3VjT+Tlp75PYqBpZ9jvQf8Ab/IKCw2fH/iSeN/sJPslMiWMr8GZFtJ+0b9jTzUzGeMa4vREFI1s0t9dm1bJR5aSAf3Yv4neFDJEHLk+iYJTG9LbFIquq7ktadOK5zyGc+XGJIkMFi8pTfZIiYw6nytvxOq6nx2MoR5Mikx5Zam0NKJX9H7dTDKR9V4BHmFoxzJfJkWeOX+p3snsrJDO584Fmt+bIN+0TqfJGRkqcEojsXClCe5F4DVn672agtkoM5cxA3XRle3NAIqolo0eM9u/itrCs3Xswc2tRt6K8QrGtlNmvbKzmSlicd+W3losTIWrHo6PF+6tbJjKoNljSDKl2GkLlSCmL9Lo/XW/yh71rYP4M2fH/ge/Q8P1qX+UPekzn9qE8h6RO4t/9/T/AMg/+arQ6oZVhpUM0GyorXyUdpHnPA14s4AjvCbKuE/aFjJxe0RE+y9O7c0t+yVUswK5rWtFuGZYvg8YdkIQdXPd3XFlGvGVJ7eyWXkbGtJInoYWtAa0WA3AK/FRgtJGfOXJ7Z6AJ6aG7DKnC9NHlVRZmOHNpH4IXTI7Vyg0Z6W20O8aHxCsp9HNTjJSaYtk5d+xH0WXY89iT7d/ZYKC1Gv49/YSmMn5iT7JTYrsuZHVTbM3xKgEzRrZw3H4qxJL4MfFy/od6I+jwAhwMjhYG9hrdNSfyXr/ACO4/aabss+8AHquI/P81FPWybCm5R2yUqn2YT3Khl2caW0XEuyAC4yT29k+hWjUeKfUtyQbLE1q7eC1HRAzpKIIniLYAJOg7+ToJRQQBwXIEb6Mv29qxJU2abhjcp8d62MKP/UzCz3u1FaKt60ih/sa/spCWUkIPqA+eqwr3uxnS4y1WiZUJYBAAgDFul3+ut/lD3rWwfwZs+P/AAZ10SztZUTOc4NaIQSSQAO1zKMxNxWgzluK0em0m1MTcUjqoSJmRxFhsbAu7W53EaqKqlyqaI6MdypaGuIdJtY89jqogeQLneZNvwUscKKXY+GFCK+4iX7SYhLqJqhw+ow2/BqkVNSJVVUjgYniHr1n3JP/AFTvp1Dvp0s4btJWMP8AWZh9o/kQh11B9ClkjS7f1zP7YPH12g/iFG8WuQ14lbLHhfSu7QVEA+1ET/pPxUM/H67RVn4/5ReMD2ppqv8AZStzeoTlf906qlOqUCjZRKJM3UKImtIrmP4MS4yRC/rN4+I5lTwn8GVl4rb5RK4dN9weRFvepWjK7i9NHpSVDmH5txF9NNb+xGk0TQnOK1EscDX/ACSQyZsxDj2t/coH0zTX1FQ2yrkgb9PFSyagt7MrjZYktCB4O4g+CSFqs6QtuPKvuRbdkv2Tv5h9zVFZHT0a2A9wJaubdjvBZ2bH/oZoL2QV1x3plg6YdR4qSr80NZPPlDRckAcybfiu1hNcSHR4HFIf30f32/FH1ELoeqYaIUAeU8wYLucGgbyTYJY9iOUYrbGj8YgG+aP7zfin/RsfpEH8mv8AZWsf21Y0FlP23HTP9FvhzVqnElvcipfnRSaiUB7yTcm5J1PPvWkulpGO5NvbH2A4W6pmawDs73nk2/HxTMizhHRNjVfUs2bFEwAAAWAFh4BYLfJnRpcUeqUcCABAGLdLv9eb/KHvWvg7+mzYwN/TZSmg7he50sOPdbirkvsSci7JcIpyLzgHRxI9okq39RHvyiwfb6zjo1Z9uY96gZ9uY96gTNNX4ZTO6ulpzVSj92wym/e8iwUUlZPuT0QyVk+5PRKx4viDv2OGsjH97IAfJijcI/MiNwj8yPY1uK/wlL/mu+CTjX+xONf7I6sxWa1qzCXOZxMQbILc7b0uo/6sXSX4shJtmaGuBNBN1Uw1MLrgeBjOrfYpoXSj7LEMicPZRsQoZIJHRytLXt4d3MHiO9aEJqUdmhGznHY2jcWkOBIcNQQbH2EIb+BePwXbAdtnPAgrXuy3+bnZo+M7ru4Ed6o243+yKN+IvyReaXHZaeRkVUA+KT9jUxg5XcmygXym3EaFU3HZm2qKW2SNRitM42cAe/LceaaozXozZ3Uy6Y4NTTxtDxkAO4ganwA1UM7ePwWaoVy/EhMYx+SRjmwwPyFpu9zSNOYCoWZU/wDRFp1RcXyKuW5mOcSb7gmTTlXykU1NRmoo6w4an2KXxb7ehvmn0kX/AGXitAO8l35LSn7GYK41ku4aWUE1yi0XSBq6csd3HcuSzcN1S2iWL6PFUVJsdsaHC5JnmxAaN73kvfrwa06ALfwp/UWmD+0kW7Lx2/aSn/E3/wBVprEQz6zLArpEIUAV7bwfqUvgPepsRLn2VMzXAyktHILd1+jn3NNdAlT17BRWj0gjDnNaXBoJALjuF+JTZajHaFjHlLTNb2ewmOmjDY+1ftOf6x5+HcsG62c5bZ0WPVCEOiXCif8ARY0dJQBAAgCubTbHU9aQ6UFsgFg9hs4DkeBClqvnX0iaq+dfSIvZ7YmLDxJMc1RKASzsi4A+ixvrHmpbcmVqUSW3JlbqJHQ4RV4q7PWZ6amv2IG3a9w/vDvSqcILr2LzhBaXsvGF4VFTsDIY2saNLAe8qtKcpe2VZWSm9tj3ImaQzihbI0GhCxHa9C7a9EFjuykFTZxBjlHoTR9l7Xc78fAqWNjRLG1oqe0+CTTwvZOwGpgaXwzNbZszBvaeTu5WKbtSLNF2pGVgrY60bD9bFSaQNbRfdjquR1IGOfdjZHZByHjyVC+EYy6OQ85NxtUY+tEwoE9HOx032TGy7/ncthYtJ1HEHeOSgs7NLAk09Fixj9hJ9gqBx6ejVtb0Zxb5t3iqUo/9ckytF7tjo7wmIvOUbyQEzxeuLaJ/MLlOKNMposjWtG4ABabex1UNR0exTSQgcZqS6RsLDlsOsld6rBw8TZUMxRn0yaC62RmF4h8oke1jDYXIN94WBPCk39o+S0SQzRm9iD37lDGN9E96Gb2PBinNp9i015WWvxYnFEquhIhCgBhjeHCoidE4lodvItcJ9cuD2RW1KyOmVh3R9HbSaS/eGkeStrNkuih/jo/BV8e2clpe04Zo/XbfT7Q4K3TkRn0UcjFnWtkMVY1srRei4bCY8WPFPIew79mT9F3q+1Usyha5RNHCyHvizRgVl6NjZ0gcCABACWQByQgAsjQa/Z0EAKgAQAIAQhAHnI2+nDcjtNAm1JHzljdKIqiaMbmyOA8L/wC636nuKZ0VT5QQyUhIy17FVws6Emxvmb38wFTyYNvZzHm8ebkrF60Wm6qI5bWyzbKUoymT6RNvAclBYa2BBa5D7aCpDYXC+rhYDjqmJFnJtSiUB/oP+0qc/wAJEVXc4sn9g6UOMjzvaQB5b1W8X+DNTKr3Ymy6BaXwRa7YkjrAk7gLn2JJP7RUik1c9qWaY+nUSFrfsDQW9gWXb+DbLNfc0SGwlNaF7+LnnybuUuDHrbDJe3pFnyq5KEZ+0Vts4+Tt9UeSZ/Fr/Quz2VgQEACAOHJGCPGtiD2Oa4AtLSCDuOifW2pLRHYlKD2YjbX2lb8fwOZfydRuIcCDYixHjcapWtxYtbakmjb4Tdo8B7lz0vk6aPwewSDwQAIARAHhVOsBb1h70qHRPYJGN+RQgBUACABAAgDhyPgPg+edrv69Vfzne5q3aP8AzR0GN/5IiCpiZhnLbFpIIIsRw1CZNbRFdBTrakjVnfR72NJ8bLLl+R51kxUZtIkNnpCKhoBNje44HRR2FjBm962cYw4md9zexsO4IiloZlSf1NEa1gMM5tqDp5rMm/tkamMluJYdgB2ZftD3Kt4z8Ga2V7LYtP8ARUGeLOtBKR+7f/pKitf2Njo9zSKftDpSUgG6w/0rLyfxRZqX3ssWx4/VI/b71fw//Miu/MnFbIQQ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QSEhUUEhIUFRQXFBcUFRcVFRUWGBgVFxUXFhQVFBYYHCggGB4lHBQXITEhJSkrLi4uFx8zODMsNygtLisBCgoKDg0OGxAQGiwkICQsLCwsLCwsLCwsLCwsLCwsLCwsLCwsLCwsLCwsLCwsLCwsLCwsLCwsLCwsLCwsLCwsLP/AABEIAJsBCwMBEQACEQEDEQH/xAAcAAABBQEBAQAAAAAAAAAAAAAAAQQFBgcCAwj/xABJEAABAwIDBAYFCAYJBAMAAAABAAIDBBEFEiEGMUFRBxMiYXGRMlKBsdEUI0JicpKhwRckM1NUcxY0Q2OCk7Lh8IOiwtIVNUT/xAAbAQABBQEBAAAAAAAAAAAAAAAAAQIDBAUGB//EACsRAAICAgICAQQCAgMBAQAAAAABAgMEERIhBTFBEyIyURRhFUIGIzOBJP/aAAwDAQACEQMRAD8A226P6Ym/hiOcBxTeSj7E5xXsjq/GY4hqQTyG9VbsyFaKOR5Cmr5KhimPyyu7JLGjcAdT4rEyPIXWS1H0c3l+Vusb4ei3bOtd1Lc7i4kXue/gtvDU1DcmdPgc3QnJksFcLoqABAAgAQAIAEACABAHJKAK5tXtVFRN4PlPoxg/i71Qqt1yqEZRdncCmxSc1NST1WbX61tzGDg3vVeut3vchC4bcYSBhz44IwA0tflaLdlrgTb2BT3QShxQ4zzo9lAr4b63zAeJabFUcb/0Gr2biFsjhUACABAAgAQAIAEACABAAgAQAIAEACAKPjdXU9c4M6wNFgAB3b1gZt2SrNQRzXkLspWagiNkkqT6Ql8iqUpZT/JGbOeY/aYxkBB7V78bqlNzT+4zrOXLVgsERc5rRxIH4p1UOdqSJMetTsUEahBFlAA3BdpCKikkegQgowjFfB7p5ICABACXQAqABAAgBEmwPKonaxpc5wa0by4gDzKHJJbYGd7VdIo7UVJrwMx3DmWDiQqN2T/rEQitj9iHVJ66qzCI62N88neSdwTKKHN7mGjWaeBrGhrAGtAsABoByC0EuPoUj9qax0NJNIwAubG4i+7dvKZbri2DMh2BYXV8HGznOP3XarMxl9+xq9m5ArWUkOOkuwEJRsBMyE9gLdCewC6UBUAJdABdABdABdACoAEACABAHlZIov2xPp/LOZjYEngknpRbY2elFtozGskzSPdzcVxmRLnY2efZdvO1khszBnqG8mjN8Fb8fWpXIv8AiKvqXpmhNK6rXZ2i9s7QKIgBLoAAUBoUIAVAHJSNAV7afayGjaQ455SOzGDr3F3IKCzIUEBkmO7QzVhvM7sjcxtwwez6SzLL5WMbsnNncOpaZsVRXu1kN4YspIDR9N4G++9TVwUe2BoNHtfRPOVtQy9tAezp3XV2N0NdDiTw/E4p2Z4pGvbe12m+7epPqRl6Arm2e1FOyCaHrA6R8Tg1re0LkW1I0UF18VHiIzPthMXjpKkyTXymMtzAFxab6aDwKo481CfY1Ps0CfpGo2uyhznCwOZrbjXh4q+8ipMfsbT9J9KPRZK4XtewA/FNeXH4QERiXSg8giCnDe+R1/8Atao3mt9aE2TWyHy+eX5RUv6uIts2G3pcnZeClqU29sUtuIVYhifI7cxpd5DcraAqeyO2nXucyoLGO3sO4EcW68UriO4lzDxzHmk0N0LnHMJNBoMw5hGg0GYcwjQaDOOYRoNChyUAQB0gAQBzZHsRoj8cnyQvP1SB4qrlS4VNlXNsVdLZmy49y2ts4CUt9lq2Hp/2jz3NH5rd8RX05M6bwNWuUi3WW7vo6PW0cSSZQSTYBKux6jyfFeyjY90iNYS2naHndmJ7Ps5p/E38PwTnH6lstL9EPDiOK1HaZna08gGj2EolouSp8dT09Mb19ZikAzSOkA4mwI9qWOiSmvx1stJIXDOkGpZbrMsjfunzQ4C5PgqpfdUaBs9tLFVjsGzh6TDvCY1o5rM8dbjS3L0Osd67qJPk9utLbMubWPNRWt8eiinvsyv+gNe9xLg0uOpc597lZrx5yfYDnDOjioc+05bHHbVzTmJ8AljiS2JoSr6OqzPYPje0dlrnONwy+mnDjonfxZ71sXQ9xPozeZPmHsEeUencnPbtewpXiNehTxodgq+J7urljYHNLHOBcbtO/s/miNE4+mIQe0myElA1rnuY5rnZewCOH0viq91LjpsRjXZrBTWVAhDsgsXOda9mjfYc0kIfUlpAkX/DOjSJkmaWZ0rRuZly3+1Y6+CvRxEn2OLRiOz8E0JhdG1rbaZQBlPAgqZ1R1rQFVwbo2EMzJJJy8McHNaG5bkatzG6rLE+7YF/Cv8AwIVLpKrMlLkG+R4b7BqUsEPgjKz3qYmOg9w+k77zkj0N6F613rv++74pOg6E613rv++74o6DoOtd67/vu+KOg6Ayu9d/33fFHQvQ4o+tke2JkkmZ7gxvbdx3nfwCR6GySNuw6l6qNkdy7K0C53k21KjIh4gAQBzdI+gRWttZwImt9Z34BZXlrNVcTD83Zxp4lMK5lrpI45LaRftlqbJA2/Htee5ddgV8KUd34urhSv7Jmyu/CNJ+jPek7GnNy07DbMLvI5clLFHSeCwYzbskMejfAGyl08guGuysBsRcb3d+9K2TebzZQaqh+jTmiw5KM5Vty9nMjQRYi4PBL6CMnHuJjW22ENpqktZox4zgcrkgj8PxUsXs7vwuX9anv2iHoqx8MjZIzZ7dRrw5HuKGtmjl0Rvr4yNywTERUQMlH0m69x4jzUUorZ53k0Om1wfwSITCuCFsAsgAsl2AJAKx0j1rY6GUHXrB1Q8XaXUGQ9REZROisfrp/ku97VRxfy2CNhBWnvY7WgSpCC2TgEKEgMx6Uau88cY3MjLj4uPwanxJIkbs7sfNVNz36qPg5wuT3tby70bDkWUdGsfGokv4NSbE5C/o0i/fyeTUbE5B+jSL9/L5NRsOQfo1i/iJfJqNi7G9d0fRRRveaiTstLtQ22gvr5I2HI46MMHvmqXDiWR/+TvyQ2EmaKExMYKUoCXTecf2LoRK/Q34RRtsp80zW8Gt95XOeXs3PRyfnL+U+JBNZcgcyB5myy4R5yijFpjynFGo0cWVjW8gAu0qjxgkehUw4VqJ7lSEjMf6SRasN/UClizuPAtfx2T/AEXYi0xPhJs9r8wHMHiiafwZPnaZKaml8Eh0g4o6GBhjkLJOsFrcRxuOISRRS8PjO6z710SeyGLmrpmyOFnAlruWZvEJr6IPI4v8a5wRQOk+oDqsNvoyIX7rkk/gVJE6LwkHHFkywYvgNG2iLmhoIjzNeCLl1rjVJ2UKMzKllcXvWxeiecupntO5smntAcfxTZEfnq+Fql+y9BMXowov2doFBAAgAQBGY+IuoeZ2h8YaSQeOmgHeoLmlHsdCDm9IyzB6UwFz2Esc64sD6LTqG35rnJ5ElL7Tfx8CCjuRZMLxepZqGvkZxBa53kbKzRlZG/XQzJxcbXsvFDPnaHZS243HQhbtc5SXaMKcIxfTHSkEOXIFM7qtnpKrE5DKxwhaWkk7nANFmtPvThdmhRRgAACwAsByHIJo09EACABACFAFI6Qq1z+qooz25nDNbgy9v+eCXQui2YZRthiZG0WDGho9g1SPsH2es04aLkqrfkRq9gkRz6x7zZgt7/FYVmbbkPVY/WjoYe7i/VSLx+U1vYu0SK6Jv4IX+jN8ZnzzPPfZcdmWOy1s4LyM1Ze2d4DBnnYORufYpPH187tP4HeNq+pkJfo0hoXXHeClAjKXt/s26oaJItZGDd6zeXinpm34nyH0PsfpmW3fE7e6N48WlSctnY/Uouj8HrEJah4Azyv3Defx3BHQxzxsdfCNZ2fohh9F86QModI88ieA8kyXbOJzLXmZm4+mUHCMKkxOoleXZG3zOO8i/otHsTk9I6O3Mh4+iMIrZ57WbMPo8nbMkbtBe+hHMDRCe2P8Xn15cnuKTRcOiqnLaeR53Pk0/wAIAKZL2Ynn7VK5JfBeWphg/J0gUEACAOCU3YfBSdrsV6x3VN9Fhu483cvYsTyGVv7EbXj8XS+oyCwSpjdWxQuGbNe/IEAkA+SrYFPOW5D87M4rhE1FkYAsBZdGq4paRhuTfs7ATkJpHSUBCEAFkAACAFQAIAEAec8oa0ucbNaCSe4C5QBQ9jWmsrJq1w7IPVx93h4AjzS+h/pF7e8AE8lBfZwg5DV2QVRMXm59ncuRy75XSJEiVw6ANaDxOpXQeOxo11qT9jJMdZVqjRriE2SN55NKgvlxi2V8mfGuTMyc65J56ri5Pb3/AGeezbnJyf7LFsVDeR7jwaB5lbPiYbm2b/8Ax+tOcpMu7SugR1YFKBzlRsRf0eE1FG70o2k94BTtkqtnFewip2sHYa1vgAEdjXY7Om2Zxtri76uUUlP2mg9q3Fw4X5DinxidN4zFhjVfWtI7C6qowmU9dEC2QbgfV4g2tfXclffRaurq8nBKHtHeMYxJissUMTCxoN+ZF9C91tw7uaNaG4+HHxkJWSZqOFULYYmRt3NFv91G2cnkXO636j+R4EhFvbOkgoIAEAQ20mI9TESPSd2W+3eVRzLvpwLWHR9WxIzLEqzqmE/SNwPE7yudhF2T5M3sq9Y9fFEVsm8/Lqc31Mo/O61aPtkkjlpSc5cmb0FtJdC7FSgCABAAgAQAIAEAIUAUzpJxXq4BC09uU209Qel5pY+xyJrZPDfk9LHHbW2Z32nan/nckk+xGOcWfZoHMrH8va416Q6KIpcxDpbZKifpzdo8Au0x5c6logkeqtgZ/jWNumAaBZvHv5Ll8ryEretnGZ3lJXLSIiyzNN/Ji6b7bH2EYkYH3AuDvCu4eS6ZezQwM7+PL2WaLauK2oIPgtpeUr/+nRw81S137JylmEjQ5p0OoWjXZ9RbRqwmrYKSHCeSHJKBNlC2/wBqur/V4XfOEdtwPoA8PEqWK0dB4fxn1nzl6KNs5ivySdsuXMAC0juPEEpzOlz8B5FPFMnMcxV+KyRxQQkZdTm4Xt2nEbgE3WjJxaf8ZBzm/fRfNldnI6NmnakdbO/if9k1s57Oz5ZM/wCiwNTCloVAAgBCjYCEpoJme7T1/Wzaeizsjx4rnM63lZxR0WBT9KHJlYqcCqKqq6lsZZkFs7gclt+a/E6qenGejJzb/qz0X3ZbYqKkIkcesmt6Z0A55RwWpVjRrXIoptlrurClsfoUJw172dIFBAAgAQAIAEAcvdbU+KAMpil/+RxRp/s2vuB/dxkH8Sn/AAP9I1UBRsYRuMb2+1c75xvSJIeiPWE36JB9h1WB2T7D+RW74/yCjHgyNx0Sl1uKyDW9jCBGycH1vMqp/isf9GKvC44f0Tg+v5lJ/i6R/wDhscP6J0/1vND8XQM/weMH9FIOTvNEfF0p7HLw2PH0TNNThjQ1o0AsPALQhBQWkadcFXBRR7Zk8kfSK1trtEKSLs6yvuGD3uPgpIx+TQ8dhvIs9dGPSPLiSSSSbkneTxJUh6DXVGuHGPRIYBgclY/JGLNB7TyNG93eUjkihn51eNH9mw7P4FFSx5Ix9px3uPMlRtnDZOVO+W5PolA1MZWSS9HQQC/sVAAgBCkYowxqq6qJzu78eCgybPpw5E2LX9SfEo+z1H1s7b6gXe7xvpdc9iQdt3Jm9nWqurSLhiuNxwCxN3cGjf7eS3bsiuvpGFTjSt79FcdVVdWewC1nC2g+9xWc532v7fRpRhRSvu7Z3HVT0LgJT1jXC9g4ki3K6R3WYzXPsPo1ZK/6+mWmgxFsrA8GwPA2BWzTP6keSMqyqUJcWOxJdTaIpJo6BQAt0gBdABdAAUAVfpAxXqaVzWmz5fm2+B9I+SWKHRRXuiilBfNJ6oawe3U+5LIWTNJTRgwxWO7b8isfy1POvZJBkSuXXbJAR6e0B0JCOJ81OsmxfInFFjsu5IAsgAsk0AWSgFkAeFTKGNLnHQAk+A3pUuwjBzmkjDtocWNVO6U+idGDkzh571Mj0TxuIsepJnrs1s/JWSZW3EbfTf8AkO9BF5LyMceJsuGYZHAwRxNytH/Lnmomzhb752vbY9amkKR0gUS6AFQAl0AIUmw3oq+29RZrGczc+xZHlLNR0a3i69z2GxVNaN8nrGw8B/ul8ZDlXyY3yc19Tih5S7NxteXuJkcTfta2VpYceXNlV5kuPBEy1oAsAraUYroqtyk+yj7ZVQdPl9RuviVz3lLOc1E6DxlXGHJlDxzBax8uZsMxYQMmUnLYjhrout8SqoUfcOndTyez3wjH6vC5msnzFjg1z43m5DSbZmngRyVuymNncSrbTG1bianNjeSWC9jDOAGO4tktcA9xF/aFmuOtozHAnGlM0RPoCUaG7WwDkaDa2BKBTIdv8S6+rcAexEOrH2t7/wAbeSkiSxRa+iyP9Wkd60xHk1vxTZCSLqmjDl7b6KO2tWR0xUQlXSlh7uB/Jcpn4k6ntIljLY3us4eF0AWW67/0VmcPfbebDvSrv4EbWu2RVZtNTRmzp2X5A39yljROXogeRCPyM/6bUn7w/dKk/iW/ojebV+x7RbSU0ujJm35E2P4pksexdtD4ZVUvkgOkrFerpxE06ym3+Aekf+c0xL9nReBxVbbyfaRmVBSOmkbGwdp5A8BxPsUrjo7HKyI01tvrRtmEYdHSwtjbYADUmwueZUXZ59lWWZVj3thV7R00XpzxjuDgT5JNC14ORP1EhKvpDpW+hmefqjTzKcol6vwd8/y6Iar6TH/2UAH23fBHFGjV/wAeX+0iKZ0mVMchMjGPbbRurbHnfirVeLzWyDM8TXXJRTHP6WZP4Vv3z8FIvH/2Uv8AHx21sP0syfwrfvlH8D+xP8f/AGH6WZP4Vv3yh+P+diPx/wDZ07HnVwbK5gZvAAN+O+64/wAv9t6gamHR9GI3p+kh1OOpbTtcGdm+ci/sXSYPj/8A867KORhc7N7PUdLEn8Kz75Vv+Al02RPx6T22etN0pSyPaxtK25NvTOnfuUGXiQxqnJyHx8dFv8htidbYPlk13uI5ng264+mtZeR0/k1lXCuvgmM5ek+qyhscUUelvpOI813MMCEIpGS8KMnvZU6maWqlu4ukmkIaOZJ0AAG4C6tPjXDSLbcaq9I1fa+jc2hp4G6yh8VrcDHZzj7LLMq1Kb2YUrowbkxzV47K7RpyjdpvJ4lJGK7ZgZGe5z1A4whkskrSC4hrgXEnS193eknpIbjytnZ76H20bJWydYwuDMoFwdxvyTYOLXZZyvqRe4sYu2pfFE8ydqzTYjfm4X5pHHY3EyZTlpmaOcSSSdSST4k3PvS60bhrHRuy1E083vP42/JRsikWsJo0QpNfIHMjQRqEycI2LUlsciNqcO4s8lg5XjGluKHchgWW0O9Yzx5pkmx5j2OR0rMzjdx9Fo3n/ZegVVOx9Gdk3xrXbM1xjH5qk9p2VvBrbge3mterGjBGLdkTsIqyn4JFRcn8gU5KWuhW0vaAhNkn8jk9r0JVudIGh7nHKLNub2HIKvZjqS2bvivNWYkkvgaU88kL8zHFrrWuN6oTg4ez0vGzKPI1fsKitlk9OR7vFxKi4tdlyGJj1eo9jYMHJLotKCXo6CXQ5v8AYJNAn/QxrfS9i0cZfaYXkXH6i2jyiic70Wudb1Wlx9tlYb0+2Zk3GMj0+Ry/uZf8t/wRzjrexvOOt7D5HL+5l/y3/BNdkdexPqQ1vZccEiLYGAgg2NwQQde4rgPIz55u16L1cuUdlSmo5S53zMurjujefyXb404RqS2VOcdewZhs51EEx/6bvgrU51p7kxn1I/LJ7ZvDTHeSRpDjoARYtHE2XH+bz1dL6cPRcqilHbQ8xnBayoLWQ07zHa+Y2DXHhv4KbwlFNC5yRUvzKovR3h/RhVPt1ro4hx1zn4LoJ50PaRUnnQ/1LLDQUGDtzvk6yc7r2dI4+rGwblUlOy1+ipKyyxNv0ecte+oPWStykjRnqN9U9/NKoKHo5bNt5T0mcJq/BlBLh2iz7HjsSfb/ACChs9m14+K4b+SSxxt4JPslMj7LGR+DMs2lm7DW+sbn2Kcp+Nr3LZX0xm7I2HYFlqGHwcfNxUTIZFiJSDRCUyT12/QaGdTXtboNSs3J8jGvqD2PUWMDUvkNgfYPishZORkPSY/UUOmYaLak38VbXi5tbchuzJ8YxF1RK6R/HRo4NbwAXfU1KtHK2XO19jSNhJAaCSdABqSeQCkc+PbI1Ft6RecE2GGUOqSbnXI02A7id5WbdmP0jTx8LS7J47IUlrdSPM/FV3lWL5Ln8OvWtFax/YnI0vpiXW3scbm31SrePm7epFK/C4puJTCryly9GdJfBy+EOsCQNQLncPFMvrUomv4jy88O1R+CaPR9VfRdG7lqRcc1kcvhno0f+Q0uKejwdsLW/u2nwcjkSrzeK/bG8myFaP8A87j4Fp/NHIlXmMN/I3k2cq276aT2AFHIlj5LEl/uQWKU7435ZGOYbbnCy1MTuDM3Otha9wey39D/APWpf5Q96izfwSMXOb46ZbtotpqmKuZSU8Ub3OjzgvcRrrcaDuVSqmLqcmynTTF1OTZ38uxb+Fpv813wTVGv9iKNS+SCxSGcOz1DAx79TlOZvsK5TyVKjbyRt4llPDjsfwbR1x9COlLRoM8xa6w4kWW7iZWO6lykUL8SCl02cnamruWyMgbpbNG4v17lWz8yuPVciWnx8H3JjKlw2omBfC1riDvkJyk3v7VmYOKrbOU2Wsi+mqHHZLx02MOFuspYh3McfDiuqSqgtIxXOt9jgbNVkmlRiL7cWwMbH/3alJ9SPwhjugvgd0my1NStfJHHmlyk9ZIS95NuLimfVbekQX3tQeitA3VjT+Tlp75PYqBpZ9jvQf8Ab/IKCw2fH/iSeN/sJPslMiWMr8GZFtJ+0b9jTzUzGeMa4vREFI1s0t9dm1bJR5aSAf3Yv4neFDJEHLk+iYJTG9LbFIquq7ktadOK5zyGc+XGJIkMFi8pTfZIiYw6nytvxOq6nx2MoR5Mikx5Zam0NKJX9H7dTDKR9V4BHmFoxzJfJkWeOX+p3snsrJDO584Fmt+bIN+0TqfJGRkqcEojsXClCe5F4DVn672agtkoM5cxA3XRle3NAIqolo0eM9u/itrCs3Xswc2tRt6K8QrGtlNmvbKzmSlicd+W3losTIWrHo6PF+6tbJjKoNljSDKl2GkLlSCmL9Lo/XW/yh71rYP4M2fH/ge/Q8P1qX+UPekzn9qE8h6RO4t/9/T/AMg/+arQ6oZVhpUM0GyorXyUdpHnPA14s4AjvCbKuE/aFjJxe0RE+y9O7c0t+yVUswK5rWtFuGZYvg8YdkIQdXPd3XFlGvGVJ7eyWXkbGtJInoYWtAa0WA3AK/FRgtJGfOXJ7Z6AJ6aG7DKnC9NHlVRZmOHNpH4IXTI7Vyg0Z6W20O8aHxCsp9HNTjJSaYtk5d+xH0WXY89iT7d/ZYKC1Gv49/YSmMn5iT7JTYrsuZHVTbM3xKgEzRrZw3H4qxJL4MfFy/od6I+jwAhwMjhYG9hrdNSfyXr/ACO4/aabss+8AHquI/P81FPWybCm5R2yUqn2YT3Khl2caW0XEuyAC4yT29k+hWjUeKfUtyQbLE1q7eC1HRAzpKIIniLYAJOg7+ToJRQQBwXIEb6Mv29qxJU2abhjcp8d62MKP/UzCz3u1FaKt60ih/sa/spCWUkIPqA+eqwr3uxnS4y1WiZUJYBAAgDFul3+ut/lD3rWwfwZs+P/AAZ10SztZUTOc4NaIQSSQAO1zKMxNxWgzluK0em0m1MTcUjqoSJmRxFhsbAu7W53EaqKqlyqaI6MdypaGuIdJtY89jqogeQLneZNvwUscKKXY+GFCK+4iX7SYhLqJqhw+ow2/BqkVNSJVVUjgYniHr1n3JP/AFTvp1Dvp0s4btJWMP8AWZh9o/kQh11B9ClkjS7f1zP7YPH12g/iFG8WuQ14lbLHhfSu7QVEA+1ET/pPxUM/H67RVn4/5ReMD2ppqv8AZStzeoTlf906qlOqUCjZRKJM3UKImtIrmP4MS4yRC/rN4+I5lTwn8GVl4rb5RK4dN9weRFvepWjK7i9NHpSVDmH5txF9NNb+xGk0TQnOK1EscDX/ACSQyZsxDj2t/coH0zTX1FQ2yrkgb9PFSyagt7MrjZYktCB4O4g+CSFqs6QtuPKvuRbdkv2Tv5h9zVFZHT0a2A9wJaubdjvBZ2bH/oZoL2QV1x3plg6YdR4qSr80NZPPlDRckAcybfiu1hNcSHR4HFIf30f32/FH1ELoeqYaIUAeU8wYLucGgbyTYJY9iOUYrbGj8YgG+aP7zfin/RsfpEH8mv8AZWsf21Y0FlP23HTP9FvhzVqnElvcipfnRSaiUB7yTcm5J1PPvWkulpGO5NvbH2A4W6pmawDs73nk2/HxTMizhHRNjVfUs2bFEwAAAWAFh4BYLfJnRpcUeqUcCABAGLdLv9eb/KHvWvg7+mzYwN/TZSmg7he50sOPdbirkvsSci7JcIpyLzgHRxI9okq39RHvyiwfb6zjo1Z9uY96gZ9uY96gTNNX4ZTO6ulpzVSj92wym/e8iwUUlZPuT0QyVk+5PRKx4viDv2OGsjH97IAfJijcI/MiNwj8yPY1uK/wlL/mu+CTjX+xONf7I6sxWa1qzCXOZxMQbILc7b0uo/6sXSX4shJtmaGuBNBN1Uw1MLrgeBjOrfYpoXSj7LEMicPZRsQoZIJHRytLXt4d3MHiO9aEJqUdmhGznHY2jcWkOBIcNQQbH2EIb+BePwXbAdtnPAgrXuy3+bnZo+M7ru4Ed6o243+yKN+IvyReaXHZaeRkVUA+KT9jUxg5XcmygXym3EaFU3HZm2qKW2SNRitM42cAe/LceaaozXozZ3Uy6Y4NTTxtDxkAO4ganwA1UM7ePwWaoVy/EhMYx+SRjmwwPyFpu9zSNOYCoWZU/wDRFp1RcXyKuW5mOcSb7gmTTlXykU1NRmoo6w4an2KXxb7ehvmn0kX/AGXitAO8l35LSn7GYK41ku4aWUE1yi0XSBq6csd3HcuSzcN1S2iWL6PFUVJsdsaHC5JnmxAaN73kvfrwa06ALfwp/UWmD+0kW7Lx2/aSn/E3/wBVprEQz6zLArpEIUAV7bwfqUvgPepsRLn2VMzXAyktHILd1+jn3NNdAlT17BRWj0gjDnNaXBoJALjuF+JTZajHaFjHlLTNb2ewmOmjDY+1ftOf6x5+HcsG62c5bZ0WPVCEOiXCif8ARY0dJQBAAgCubTbHU9aQ6UFsgFg9hs4DkeBClqvnX0iaq+dfSIvZ7YmLDxJMc1RKASzsi4A+ixvrHmpbcmVqUSW3JlbqJHQ4RV4q7PWZ6amv2IG3a9w/vDvSqcILr2LzhBaXsvGF4VFTsDIY2saNLAe8qtKcpe2VZWSm9tj3ImaQzihbI0GhCxHa9C7a9EFjuykFTZxBjlHoTR9l7Xc78fAqWNjRLG1oqe0+CTTwvZOwGpgaXwzNbZszBvaeTu5WKbtSLNF2pGVgrY60bD9bFSaQNbRfdjquR1IGOfdjZHZByHjyVC+EYy6OQ85NxtUY+tEwoE9HOx032TGy7/ncthYtJ1HEHeOSgs7NLAk09Fixj9hJ9gqBx6ejVtb0Zxb5t3iqUo/9ckytF7tjo7wmIvOUbyQEzxeuLaJ/MLlOKNMposjWtG4ABabex1UNR0exTSQgcZqS6RsLDlsOsld6rBw8TZUMxRn0yaC62RmF4h8oke1jDYXIN94WBPCk39o+S0SQzRm9iD37lDGN9E96Gb2PBinNp9i015WWvxYnFEquhIhCgBhjeHCoidE4lodvItcJ9cuD2RW1KyOmVh3R9HbSaS/eGkeStrNkuih/jo/BV8e2clpe04Zo/XbfT7Q4K3TkRn0UcjFnWtkMVY1srRei4bCY8WPFPIew79mT9F3q+1Usyha5RNHCyHvizRgVl6NjZ0gcCABACWQByQgAsjQa/Z0EAKgAQAIAQhAHnI2+nDcjtNAm1JHzljdKIqiaMbmyOA8L/wC636nuKZ0VT5QQyUhIy17FVws6Emxvmb38wFTyYNvZzHm8ebkrF60Wm6qI5bWyzbKUoymT6RNvAclBYa2BBa5D7aCpDYXC+rhYDjqmJFnJtSiUB/oP+0qc/wAJEVXc4sn9g6UOMjzvaQB5b1W8X+DNTKr3Ymy6BaXwRa7YkjrAk7gLn2JJP7RUik1c9qWaY+nUSFrfsDQW9gWXb+DbLNfc0SGwlNaF7+LnnybuUuDHrbDJe3pFnyq5KEZ+0Vts4+Tt9UeSZ/Fr/Quz2VgQEACAOHJGCPGtiD2Oa4AtLSCDuOifW2pLRHYlKD2YjbX2lb8fwOZfydRuIcCDYixHjcapWtxYtbakmjb4Tdo8B7lz0vk6aPwewSDwQAIARAHhVOsBb1h70qHRPYJGN+RQgBUACABAAgDhyPgPg+edrv69Vfzne5q3aP8AzR0GN/5IiCpiZhnLbFpIIIsRw1CZNbRFdBTrakjVnfR72NJ8bLLl+R51kxUZtIkNnpCKhoBNje44HRR2FjBm962cYw4md9zexsO4IiloZlSf1NEa1gMM5tqDp5rMm/tkamMluJYdgB2ZftD3Kt4z8Ga2V7LYtP8ARUGeLOtBKR+7f/pKitf2Njo9zSKftDpSUgG6w/0rLyfxRZqX3ssWx4/VI/b71fw//Miu/MnFbIQQ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938827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Ergenlik Dönemi</a:t>
            </a:r>
          </a:p>
        </p:txBody>
      </p:sp>
      <p:sp>
        <p:nvSpPr>
          <p:cNvPr id="3" name="İçerik Yer Tutucusu 2"/>
          <p:cNvSpPr>
            <a:spLocks noGrp="1"/>
          </p:cNvSpPr>
          <p:nvPr>
            <p:ph idx="1"/>
          </p:nvPr>
        </p:nvSpPr>
        <p:spPr/>
        <p:txBody>
          <a:bodyPr>
            <a:normAutofit/>
          </a:bodyPr>
          <a:lstStyle/>
          <a:p>
            <a:r>
              <a:rPr lang="tr-TR" dirty="0"/>
              <a:t>Ç</a:t>
            </a:r>
            <a:r>
              <a:rPr lang="tr-TR" dirty="0" smtClean="0"/>
              <a:t>ocukluktan ergenliğe geçiş sürecinin mutlak bir yaş ifade etmediği unutulmamalıdır. </a:t>
            </a:r>
          </a:p>
          <a:p>
            <a:r>
              <a:rPr lang="tr-TR" dirty="0" smtClean="0"/>
              <a:t>Ergenliğin başlangıç süresi ırk, iklim ve beslenme şartları gibi değişik faktörlere bağlı olarak da değişebilmektedir. Örneğin; Akdeniz ikliminin hakim olduğu yerlerde kızlar 8-10 yaşları arasında ergenlik dönemine girerken, bu durum kutuplarda yaşayan Eskimolarda 20’li yaşlara kadar uzayabilmektedir.</a:t>
            </a:r>
            <a:endParaRPr lang="tr-TR" dirty="0"/>
          </a:p>
        </p:txBody>
      </p:sp>
      <p:sp>
        <p:nvSpPr>
          <p:cNvPr id="4" name="AutoShape 2" descr="https://encrypted-tbn1.gstatic.com/images?q=tbn:ANd9GcSAw3fyoQhVjBynX_gDQDSFi_BYokie1RsRe4QlZD4KvBz_D9y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44" name="Picture 4" descr="https://encrypted-tbn1.gstatic.com/images?q=tbn:ANd9GcQ-eHsriOylt_qSQz3YnJDQgP7tFcJO5XRA3ed8INGbcG_9CH_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472316"/>
            <a:ext cx="5164038" cy="216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10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ASUS\Desktop\indi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72816"/>
            <a:ext cx="3245296" cy="439670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dirty="0" smtClean="0"/>
              <a:t>Bilişsel Gelişim</a:t>
            </a:r>
            <a:endParaRPr lang="tr-TR" dirty="0"/>
          </a:p>
        </p:txBody>
      </p:sp>
      <p:sp>
        <p:nvSpPr>
          <p:cNvPr id="3" name="İçerik Yer Tutucusu 2"/>
          <p:cNvSpPr>
            <a:spLocks noGrp="1"/>
          </p:cNvSpPr>
          <p:nvPr>
            <p:ph idx="1"/>
          </p:nvPr>
        </p:nvSpPr>
        <p:spPr/>
        <p:txBody>
          <a:bodyPr>
            <a:normAutofit/>
          </a:bodyPr>
          <a:lstStyle/>
          <a:p>
            <a:r>
              <a:rPr lang="tr-TR" dirty="0" smtClean="0"/>
              <a:t>Soyut </a:t>
            </a:r>
            <a:r>
              <a:rPr lang="tr-TR" dirty="0"/>
              <a:t>işlemler </a:t>
            </a:r>
            <a:r>
              <a:rPr lang="tr-TR" dirty="0" smtClean="0"/>
              <a:t>dönemine geçilir. </a:t>
            </a:r>
          </a:p>
          <a:p>
            <a:r>
              <a:rPr lang="tr-TR" dirty="0" smtClean="0"/>
              <a:t>Bu </a:t>
            </a:r>
            <a:r>
              <a:rPr lang="tr-TR" dirty="0"/>
              <a:t>dönemde ergen tartışmaları sever, düşüncelerini ifade etmek ister. </a:t>
            </a:r>
            <a:endParaRPr lang="tr-TR" dirty="0" smtClean="0"/>
          </a:p>
          <a:p>
            <a:r>
              <a:rPr lang="tr-TR" dirty="0" smtClean="0"/>
              <a:t>Özellikle </a:t>
            </a:r>
            <a:r>
              <a:rPr lang="tr-TR" dirty="0"/>
              <a:t>mantık üzerinde yoğunlaşır. Artık yavaş yavaş mantık oyunlarına ısınır ve mantıksal sonuçlar çıkarmaya başlar. </a:t>
            </a:r>
            <a:endParaRPr lang="tr-TR" dirty="0" smtClean="0"/>
          </a:p>
          <a:p>
            <a:r>
              <a:rPr lang="tr-TR" dirty="0" smtClean="0"/>
              <a:t>Olaylara </a:t>
            </a:r>
            <a:r>
              <a:rPr lang="tr-TR" dirty="0"/>
              <a:t>çok yönlü bakmaya başlar. Öte yandan resim, müzik, şiir, dans gibi duygu ve düşüncelerin sembollerle aktarıldığı etkinliklere ilgi </a:t>
            </a:r>
            <a:r>
              <a:rPr lang="tr-TR" dirty="0" smtClean="0"/>
              <a:t>artar. </a:t>
            </a:r>
            <a:endParaRPr lang="tr-TR" dirty="0"/>
          </a:p>
        </p:txBody>
      </p:sp>
      <p:sp>
        <p:nvSpPr>
          <p:cNvPr id="4" name="AutoShape 2" descr="data:image/jpeg;base64,/9j/4AAQSkZJRgABAQAAAQABAAD/2wCEAAkGBxQQDxUUEhQVFRUVFxcVFhUXFhYVFxcWFRUXGhoYGhgeHCggGBwlHBgUITEhJSkrLi4uFx8zODMsNygtLisBCgoKDg0OGxAQGywkICUsLCwsLCwsLCwsLCwsLCwsLCwsLCwsLCwsLCwsLCwsLCwsLCwsLCwsLCwsLCwsLCwsLP/AABEIAMUBAAMBEQACEQEDEQH/xAAcAAEAAgMBAQEAAAAAAAAAAAAABgcDBAUBAgj/xABNEAABAwIDBQQECQcKBQUAAAABAAIDBBEFBhIHITFBURNhcZEigbHBFCMyQlJyobLRFSQzYoKSoiU0U2Nzg7PC0uEXJlST8AgWNTZV/8QAGgEBAAIDAQAAAAAAAAAAAAAAAAMEAQIFBv/EADMRAQACAgECAwYEBgIDAAAAAAABAgMEEQUSITEyBhMUQVFhIiMkcRUWM0JSgTTwYsHx/9oADAMBAAIRAxEAPwC72MsLBB9ICAgICAgICAgICAgICAgICAgICAgICAgICAgICAgICAgICAgICAgICAgICAgICAgICAgICAgICAgICAgICAgICAgICAgICAgICAg8ugxS1LG/Kc0eJAWOYbVpa3lEtV2OU44zR/vhazev1TRq5p8qy0nZwogbGoj81ic1I+aWOnbM/wBktugx6nn/AEUrHHoHC/ktq3rbylFl1M2L1Vl0brZX8nqAgICAgICAgICAgICAgICAgICAgICAgIPCUEczHnGCi9EnXJ/Rt3n19FDkz1pDo6fTM2z4xHEfWUGnzpX1zzFSx6L/AEN7gO9x3BVZzXyeFXdr0rT1I7888s1Ls4qZzqqp7X47y9327lmNa9vG0tMnXNfFHGGjrwbLKYD0pJXHrcD3KX4SnzUre0OfnwiIZn7MKS1g6Ud+ofgnwlGse0Gzy5dXssI3wVBBHDUPeFpbT+krVPaHu8MteWm8Yvh/N0sY/vG2H8QWvGXGmj+G7flxWUjyrn+OpeIpx2UvD9Vx6XPA9xU2LZi09s+bnb/Rr4I95jnuqmwKsuI9QEBAQEBAQEBAQEBAQEBAQEBAQEBAQRbP2YvgVMdJHayeiwdOrvUoc2Tsr93U6VpTs5vH0x5oPlHJUlYe2qS5sbt+/wCXITz7gquLBN/xWdzf6rj1o91i8ZWlhOEw0seiFgaO7ifE81erSK+TyufYyZrd15b1lshLIFkCyAQghmesntqozJC0NnZ6QIFtduR7+9Vs+CLRzHm7HS+p2wX93knmsmzjMLqiEwyn46Hcb8S3gCe8cCmtl7o4nzhnq+nGG/vMfpsmYVlxnqAgICAgICAgICAgICAgICAgICAg8KCpa2I4pjhjd+ihNiP1WWv5lc+0TlzfaHrMc/A9P7o9VlsRxhoAHACwXQjweUmZmeZfaMCAgICAg+SEFX5iZ+TcZiqGi0c5s4cBc2DvcVSyR2ZYl6fVt8ZoWxW9VfJaDDuV15jjjwfSAgICAgICAgICAgICAgICAgICAg+JHWBPQLEsxHMqw2Zv7TEquQ8Tq3dxefwVLWnm9pen61Xs1MVYWkrzy4gIPl7gBc8kIiZ8IaOEYxDVBxhcHBji0nvC1peLR4J8+tkwzEXjjl0FsgEBBX+2GC9JHIOLJB9rT77KptxxXl3ugX/OtT6wmeDz9pTxP+kxp8wrNZ5iJcfYp2ZrV+7dWyEQEBAQEBAQEBAQEBAQEBAQEBAQa1fIGxPceAa4n1BYt5SkxRzkrH3VXshGqtncOHZ+1+5UNT1S9V17w1qV+/8A6W6ug8iICDl5ldajnI/on/dK0yemVnUjnPWPuhGxlx7KcctTT/Cqun6Zdv2j476cLLV15sQEES2oR3wyTuLD/EFX2Y5xy63RZ426tvIM2vDacnky3kbLbBPOOEPVKdu1ePukSmc8QEBAQEBAQEBAQEBAQEBAQEBAQYqlgLHA8CCPMLE+MNqTxaJ+6sdkbNNVVjoAB4B7h7lT1fVL03Xp5wYp/wC+S01deXEBBys0/wAxqP7J/wB0qPJ6ZWtL/kU/dENjjPzWU/1nsaFX0/Csut7RT+fWPssRXHnxAQRXaYf5Ml8W/eCg2fQ6vRo/V1ZNnQ/kyDwP3imvH5cNOrzzt3SZTuaICAgICAgICAgICAgICAgICAgIMcvA+CMxHjCstlH88rD/AOfpHqlq+qXp+uf0MUf98loXV15drz10bNznsae9wC17ojzSVw5LRzWsyzRSBwuCCDwI3hbRMT5NJiYniXDz3P2eG1B/UI/e3e9RZ54pK90ynftUj7uDsgb+ZP75XfYAodSPwL3tBP6iP2hPCbK24TkzZlpWP0OnjDumoKOctI+a1XR2LV7opPDJPjkLJYoy8apr9nbeDbvWZvETw1rq5Zra3Hp80Y2tVuihDOcjwPU3efYFDtW4rw6nQcXfsd30hDsPzDiMVPH2LHCFjQG2jJBA6niq1MmWK+Hk7ObR0smSZvaO6fusbJWaW4hEbjTIzc9vLfwI7lcw5e+HnOpdPnUv4eNZ8pSVTOaICAgICAgICAgICAgICAgIPCggmY8+lkxp6OMzSg2J3kA8wAOKq5NiYntpHMu5p9Ii1Iy57dtXKqsyYvGxzpaZoYAdR08B13OWk5M3HjC5TR6de3bTJ4/J5scdeSpPUMPmXFa6fnPJ7Qx20xx9Ei2kZgfR0wERs+U6Q76IAuSO9T7GSaRHHzc7o+nXYyzN/KEewrZu6dna1cztbxqAbvIv1J4qKutNo5mXQz9crit2YKRxD7yDJLSYjNROeXMaCW35EWsQOVweCYJtXJNJa9VjHn1a7Na8T80n2itvhk3cAfJwU+x/Tlzejz+ro0dk7LYcD1kffzstNX0p+vT+q/1DHtTxd8FOyKJxa6Z2kkbjpHHz3LG1ea14j5s9F1q5Mk3vHMVhzotmMbqUfGO7cjVq+bc77W6LT4SO37rM9eyVzccfh+iIYDA8YnBC9xPZTaRvNhY77dBuVfHz7yIl2tq1J075KR6qphtl/RQfWd91Wdr5OL7O+u/7Jfl97WUEJcQGiJt78PkqxTjs8XH2q2ts2iPqgmzqTtMWqXxC0ZDjYcLF/o+9VdeeckzDu9Xr26WOtvUtUK88sICAgICAgICAgICAgICAgIMVTfQ63Gxt42WLeTanqjlWeyRzO1qQ+3bXvv42ub/aqerxMzPzel69Fvd4+308JxmuobHQzlxAHZuHrIsB5qzltEVlwtGk32Kdv1QvYxENFQ7nqY31AE+9VtOOOZdz2jtPdSv2bO2Clc6nieASGPOojkCOK224maovZ/LSuW1bT5vvAtoNM2ljEznCRrQ1w0k3tzBSmzWKxyxt9Ez2zz2R4T4w52RZ3VmLz1QaQyzt/S9g0eNgtMM92WbLHU6V19KuHnx8Ewz4zVhtR9QnyN1Zz+iXH6XPbtUczZO8HDgOkj7+ai1PQtdej9T/AKh97SMvOq6cPj3yRXIb9IHiB3rOxi7o5hp0ferr5e2/lKJ4FtElpY+yqIy8tFmn5Lt3J1+PioKbNq/hl2NnomLYv34bcQ4mXakyYtDK4W7SYu7t9+HVR0n8zmV7bpWmlakfKvCZbY4z2EDujyPNpVjb8olxfZ2Y95ePsj8GA4nU0sYbJrhc0aW9pYaeQIsoox5bV+zoZNzp+HNPNfGPmn+Rcs/AIDrsZHm7yOA6AK1gxe7h5/qm/wDF5I48oShTuYICAgICAgICAgICAgICAgIPCgr3MORpvhLqmil7N7jctPo7zxse/oVTvr27u6kvQavVsfuYw7EcxDj4llXEZ2ONXMDHG0utqvewvwAG9R2w5bRzaV3B1HRxXiMNPGfB1djcf5vM7rI0eTVLqR+GVX2it+bSJ+iwZoQ9pa4Ag7iCLgq3McvO1tNZ5hGJdntE5+rsyLm+kOIb5KD4bHM88OpXrO1FeOf9pFQUEcDAyJjWNHICylrWKxxDnZc18tu688vqupGzRujfva8Fp8ClqxaOJYx5LY7xevnDRy5gMdDD2URcW6i67jc3KxjpFI4hPt7d9q/ffzdWy3VWrPh0Uny42O8WgrWaxPySUzZK+VpcutyrDLUwzWLTD8lrbBp57wtJw1m0WWce/lpitj84s5e1SlDsOcebHtI9Zt71psxzRb6Fft2oj6upkV18Np/qBb4J/BCr1SONq/7u+pVEQEBAQEBAQEBAQEBAQEBAQEBB5ZBp4tFqglb1Y4fYVrb0ylwW7ctZ+6FbHD+bTDpL/lCq6vpn93b9oPHLSfssJXHnxAQEBAQEBBGtorb4ZP4A+RChz+iXS6T/AMujHs2mD8Mht83U0+IcVrrT+XDPWKzG3b7pSrDmCAgICAgICAgICAgICAgICAgICDDUi7HeB9ixPlLanqj91e7H5bfCo+YkB9o9yqa3zh6Hr9f6dvsshXHnBAQEBAQEBBHdoDL4ZUfUv5EKHP6JdHpU/q6fu42yEu+Auvw7V2nyF/tUWnz2LntBx8THH0TtW3CEBAQEBAQEBAQEBAQEBAQEBAQEHw9twR1SfIiePFWGSh8Dxmop3G2vVpvz36h9hKo4fwZZrL0/Uf1GhTLX5LRV55hxsxZmgoWgzON3cGtF3H1dFFlzVx+a3qaObanjHCPnahSfRl/dH4qL4ujo/wAv7P2YpNqdMDuilI6+iPesfF0SR7PZ+PG0Mg2pUv8ARy+TfxWfi6NP5f2PrAdqNL9CX90fisfGUZ/l7Z+sMmHbSIJ544mxygvOkE6dxPrW1Nmtp4aZ+h5sOKclrR4JsFZcRANreK6KdsDT6Urrn6rfxNlU2r8R2u90HXm2Wcs+VUkybh/wehhjIsdN3eLt5U2GvbSIc7qOb3uxa3+ncUqkICAgICAgICAgICAgICAgICAgICCrdpsDqWtgrI+O4H6zeF/EXCo7ETW8ZIeo6NeufXvrW+aeZcxllZA2Vh47nDm1w4gq3jyReOYcHc1b6+Wcdv8A6w47lanrXNdM0lzRYEOLd3qWt8Vbz4ttbfza0TGOfNrw5GoWi3YNPebk+d1iNekfJLPVdqZ572QZLof+mj8ln3NPo1nqm3/nL3/2bRf9NH5J7in0P4pt/wCcsT8jUJN+wb6iR71r8PT6No6ttx/e3MMy1S0ztUULGu5Otc+ZUlcVa+UIc+/sZo4veZh05pQxpc4gAC5J4ABbTPEcqtKzaeIVLSyflbGg474o946aGHd5lUI/Ny/s9dkj+H6HH91lvNC6DyHPL1AQEHl0HmodQgax1CD0G6D1AQEBAQEGlVYrDFKyKSRjZJNzGEgF1ugQbqAghm03OD8Lp2OiYHSSuLW6vktsLknqg6mSsysxGkZK0jXYCRgPyH8x70HfQEBBzcfwllXTvifwcNx6HkQtL17o4WNXYtgyReqo8v4rJhFa6OW+i9pG7945PaFQx3nDfts9ft61Oo68Xp5rkoK6OdgfE4PaeBBXQraLRzDxmXDfFbsvHEtlbIy6AgXQcrGMwU9I280gb+re7j4Dio75K085WdfTzZ5/BVXeNZiqcXPYUcTxFeznfSH6x4AdyqZMl8vhXyei1tLX0I95ntzb6JnknKjaCMkkOlf8t3uHcrOHD7uHH6l1C23f/wAY8knUzmCAgrPaF+WRVXoi4wFosIw24PPVdBEo8t47V7pHzMH9ZLoHk1BzMt5dqq2umpDVvY+G+p2uRwOl1jb0ggmP/CGfniMnk/8A1oJtkvLn5MhMTqh8xe7UC88N1rNBKCSoCAgICAgofa7jGjGonNvemEZ9erV7EF24VXNqIGSsN2vaHAjvCDbQVVt+/mtP/au+4grPIua34ZVCQXMbt0rOreo7wg/TGHVzKiJksTg5jwHNI5goK+z5tNdh9Z8HihEhaGl5cSPlcA0ILAiqiYBIWkEsD9PP5N7IIjs9z07FJZ2Oh7MRWsbk7iSLO6O3IO/j2W6etHxzPS5PG5w9ajyYq381zV3s2tP5c+H0QmbJlbQvL6CYub9A7ifEH0T9irTgyU9Eu1HVNXajt2acT9Yfbc4YjBunoy63Eta4ey4WffZK+qGJ6Zo5f6eTh7JtIntuon379dvurHxVv8WI6Fh58csEe0eotvon37tdvup8Tf8AxJ6Jg5/qww1GMYvWC0UBhaeYFj+87f8AYk3zX8o4b01una3je3dJh+QA13bYhODzc3V95x5eCzTWmfG7TZ65EV7NevEJRT5ow2nj0sqIGNbya4e5W61iscQ89ky3yW7rzzL7y5nmlr6iSGnLnGNurUW2a4XtdpWWji5i2q01HUyQOhmc6M2JAaATblc/agjlXtoef0NGf23H3BB1cq7VhOZhVQ9kYo3S3aSbhtrix333hBysU21E3FNTm53B0h/yt4oO3spznUV8k8VURrZZzbN0kAmxBHcbIONs4P8AzFXf3v8AiBBLsyZ+ZRYhDSOic7tdN3g/J1u0t3c96CsdsGKSjFyA9wELWFgBIsSLkoL3wuYvgjceLmNcfEgINpAQEHGzVmKPDqft5g4t1Btmi5ufYgiA2y0P0Jx+wPxQUpmLEvhVXNNv+MeXC/EN5DysjKx9nW0qCioewqdd43Hs9Lb3Yd9u6xuhKwsoZ7p8TkeyFsjXMAcdTbCxNtxRhGtvcF6GF/0ZrfvNP4IIHlDJbcQw2qlbq7eI/FgHcbNuWkd6Dq7GM1mnqPgkzrRS37PV82Xp3A7/AFoLGz5ilFQiOeqgbK9ztLCGNc4W33ueiCS4VXsqYGTRG7JGhzTw3FBFsv5rifilTQtgbE5hLg4WHaEW1EgDjvQe54xzEaZ7RRUgmYRdz+Nj00gjzQRKpzxjUTC+ShaxjRdznNcAB3nUg6+zLPFVic8jZomCNjb62AizuTTcm996Cx9PchzLzQOiHMqQ2wZlqo6808cr442sYQ1h0kl17kkbyssx4I/TZHxSqaXOjkDQNV5n2uOO4EklYOWHJuRZsUbI6OSNnZODXBwN7kdyMJJspgNFjktM8gu0PjuOBc0tO71IJjtMzeyhLYooY5aqQC2podpBNgTzJJ4BBA8QzPjFJZ88QY3cfSgbp8CRwQcShxP4TV1kzmhplppiQOAOlt7d25BPNhWFwvhmmfG10jZA1riASBpB3dN6BlQdjmurZ9NryP4Hfig5mWHmHNUrTca3ytt1DhqHsQfe12MtxukfycIv4Zf90Gpt4odFbFLbdJFYnqWH8CEFx4bWMioI5ZHBrGwsc5x4ABgQcTImdHYpJPaEsijIEcl/l3vx6HgfWgmKAgxVNO2Rpa9oc08WuAIPqKCptp+z2lhppauG8JYB8W0DQ4k23Dlx5IQplGXRy/h7amqihe/s2yPDS7pdGH6by3lyDD4hHAwD6TvnOPVx5oIptyZfCr9Joz7Qg0dgsZ+BTnk6Xd6mhBVGc6YQ4nUtZu0zOLdPIkh27vuUE62sQTPwzD5Zz8YG6ZB+s5gNyOu5BY2zL/4el/s/eUFc0tR/zg4t5yOYf+zvQXagpPabmmTEKkYfSXczWGuLd+t9+H1QgtPKOAMw+kZCwC4F3u5ueeJKDtICCk9vlDpqKecD5TSwnvabj2lBbOAVQqKKF43h8TD5tF0FcbGT2VbiFOfmvuB9V7m+yyDVlpxFnBthbX6XiXRG/sQaG0n80zBDUSt1Rns37+FmEh3lxQWfmbEaWTDpHSyRmKSMkXcN927rd97IPz/keDtKzs/pxTN84nf7IytDYGfzOoHSUfcCMNfCf/uE/wBR3+GxBpysLc4NvzcD5xFBk24/z2gPj/iMQYNvsl5KVnRj3edgg0azHJsXjo8Npbhojj7d/K7Rvv8Aqt3eJQXNlzBI6GmZBELNYN55udzce8oOmgICCsNvGJaKKOEHfLJc/VYL+2yCC7PtnUmI2llvHT/S+c/6vd3oNjPGzSag+Opy6WEb7j9JGRzNuI7wgs3ZnnFuI0wa4/HxACRvNwHB46goNHbif5J8ZY/aUHGyPmCLDMuid1tb5JdDOb36iB6t2/wQR7Zfl1+JV7qyoF42PLySNz5SbgDuHH1BBM9u0Y/JjD0mZb1goI5k3ajBQYfHA+KV72A726dPEkbyUHAyvjAqcxx1GktEsxIbxI1MIG9BbO1LG56Sh/NmOc+Q9mXNBdoBabmw8kFRZHx12GPdIaGSWR27WQ4Fo6D0efVBNP8AjDL/APnyebv9KDewTaLWVdRGxmHvEbnAPcdXognebkAbkFmoKy2802qhif8AQlH8QIQd3ZNNrwenv80Ob+64oNPA8ozU2OVFUC3sJmk8fS1OINrdxBN+9BH88/EZmoZTuDwwE+tzf8wQT7NmVIMSiDJwbt3se3c5p7vwQQqn2LQBw7SpmewfMs0fby9SDo0+zVkGItqIHNZCyIsEVjq1lpbe/PjdB5sewKejhqWzxmPVN6N+YAtfwQcbEGGmzdE61xUM+wsc0+RaEHUxbJ9S/MMVYzT2I0lztViNLSCLc77kHJ240r3VFC5rSRqLbgE+kXsICDR28w2kpHdY3NI8LFBD8s49VYPI2VsY0TNDvSbukZ+q7kgvnKGcqfEmXidZ4HpxO3Ob+I7wgkaAgII1mLJdPX1UM8+o9iLBl/Qdvv6Q8UEiijDWhrQAALADcAEHr2gixFweSCFQbOo4cTZWU8jogLl8LR6LiQRYdAd27uQfG2em14RIfoPjf/Fb3oKVytgs+JzxU7S7s2XufmxscbuPiUH6WwXCoqSBkMLdLGCw7zzJ6koPMbwiKshdDOwPY7iOG8cCDyKCDy7GqEm4dO0dNYPtCDrZd2bUVDO2aMPdI35Je64BPMC3FBMCEDSOiDzSOgQegIPUEJ2w0naYRNYX0Fj/AFBwv9l0GhsNrA/DCznHK4H9r0kFioI3mvJ8WISwSPc5roH6hpt6QuDpPrAQSRAQEBBhfSsc8PLGl7dzXEDUAeh5IMyD5cwHiAbdUFS/+oBvxVKeet49WlBJcs4BBXYHTRVDA4dk0g82nqDyKCHYpsqqqOTtsOmJLd4BOl/hfg7wKDqZV2oFj/g2KMMMrTp7TTYftjl48EFn09Q2Rocxwc08C0gjzQZUBAQEBBrYjQx1ETopWh7HizmngQg1MBy9T0LCymjEYJubbyT3k7yg6iAgICAgICAgIPmSMOBa4Ag7iDvBCDXw/DYqdpbDGyNpNyGNDRfruQbSAgICAgICAgIONmXLNPiMbWVDS4NOptiWkHxCDo0FGyCJsUY0sYA1o6AINhBGs5ZNgxKIh4DZB8iUD0ge/qO5By9mGUZ8MjmbPIHa3DS1pJaAOe/gSgnKAgICAgICAgICAgICAgICAgICAgICAgICAgICAgICA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Picture 4" descr="C:\Users\ASUS\Desktop\KOCASİNAN REHBERLİK ARAŞTIRMA MERKEZİ\DİĞER\KOCASİNAN RAM LOGOSU-DAİ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905018"/>
            <a:ext cx="1091952" cy="57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63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Biyolojik Gelişim</a:t>
            </a:r>
            <a:endParaRPr lang="tr-TR" dirty="0"/>
          </a:p>
        </p:txBody>
      </p:sp>
      <p:sp>
        <p:nvSpPr>
          <p:cNvPr id="3" name="İçerik Yer Tutucusu 2"/>
          <p:cNvSpPr>
            <a:spLocks noGrp="1"/>
          </p:cNvSpPr>
          <p:nvPr>
            <p:ph idx="1"/>
          </p:nvPr>
        </p:nvSpPr>
        <p:spPr/>
        <p:txBody>
          <a:bodyPr>
            <a:normAutofit/>
          </a:bodyPr>
          <a:lstStyle/>
          <a:p>
            <a:r>
              <a:rPr lang="tr-TR" dirty="0" smtClean="0"/>
              <a:t>Ergenlikte biyolojik değişimlerinin temel unsurları genç insanın fiziksel görünüşünde ve üreme yeteneğinin kazanılmasındaki değişikliklerdir. </a:t>
            </a:r>
          </a:p>
          <a:p>
            <a:r>
              <a:rPr lang="tr-TR" dirty="0" smtClean="0"/>
              <a:t>Bu dönemde beden ve yüzde değişimler olur. Bunun ardından ergenin kendisi hakkındaki duyguları değişir.</a:t>
            </a:r>
          </a:p>
          <a:p>
            <a:r>
              <a:rPr lang="tr-TR" dirty="0" smtClean="0"/>
              <a:t>Fiziksel anlamda boy artış hızının en yüksek olduğu yaşlar, kızlar için 11-12, erkekler için 13-15 yaşları arasıdır.</a:t>
            </a:r>
          </a:p>
        </p:txBody>
      </p:sp>
      <p:sp>
        <p:nvSpPr>
          <p:cNvPr id="4" name="AutoShape 2" descr="https://encrypted-tbn2.gstatic.com/images?q=tbn:ANd9GcQIu22k7hlJeQMi3pscZsDX7RFWORMQDgeXO_k_3A5TwtpZM5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292" name="Picture 4" descr="https://encrypted-tbn2.gstatic.com/images?q=tbn:ANd9GcQIu22k7hlJeQMi3pscZsDX7RFWORMQDgeXO_k_3A5TwtpZM5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060" y="4365104"/>
            <a:ext cx="4422000" cy="22383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680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Duygusal Gelişim</a:t>
            </a:r>
            <a:endParaRPr lang="tr-TR" dirty="0"/>
          </a:p>
        </p:txBody>
      </p:sp>
      <p:sp>
        <p:nvSpPr>
          <p:cNvPr id="3" name="İçerik Yer Tutucusu 2"/>
          <p:cNvSpPr>
            <a:spLocks noGrp="1"/>
          </p:cNvSpPr>
          <p:nvPr>
            <p:ph idx="1"/>
          </p:nvPr>
        </p:nvSpPr>
        <p:spPr/>
        <p:txBody>
          <a:bodyPr>
            <a:normAutofit/>
          </a:bodyPr>
          <a:lstStyle/>
          <a:p>
            <a:r>
              <a:rPr lang="tr-TR" dirty="0" smtClean="0"/>
              <a:t>Bu dönemde duyguların yoğunluğunda artış ve istikrarsızlık olduğunu söylemek mümkündür.</a:t>
            </a:r>
          </a:p>
          <a:p>
            <a:r>
              <a:rPr lang="tr-TR" dirty="0" smtClean="0"/>
              <a:t>Bu bağlamda söz konusu duygusal dalgalanmalar; karşı cinse ilgi, mahcubiyet ve çekingenlik, aşırı hayal kurma, tedirginlik ve huzursuzluk, yalnız kalma isteği, çalışmaya karşı isteksizlik ve çabuk heyecanlanma gibi duygulanım durumlardır.</a:t>
            </a:r>
            <a:endParaRPr lang="tr-TR" dirty="0"/>
          </a:p>
        </p:txBody>
      </p:sp>
      <p:pic>
        <p:nvPicPr>
          <p:cNvPr id="13314" name="Picture 2" descr="http://iblog.milliyet.com.tr/imgroot/blogv7/Blog333/2013/10/19/01/433002-3-4-58d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077072"/>
            <a:ext cx="5184576" cy="2286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988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Duygusal Gelişim</a:t>
            </a:r>
          </a:p>
        </p:txBody>
      </p:sp>
      <p:sp>
        <p:nvSpPr>
          <p:cNvPr id="3" name="İçerik Yer Tutucusu 2"/>
          <p:cNvSpPr>
            <a:spLocks noGrp="1"/>
          </p:cNvSpPr>
          <p:nvPr>
            <p:ph idx="1"/>
          </p:nvPr>
        </p:nvSpPr>
        <p:spPr/>
        <p:txBody>
          <a:bodyPr/>
          <a:lstStyle/>
          <a:p>
            <a:r>
              <a:rPr lang="tr-TR" dirty="0" smtClean="0"/>
              <a:t>Ergenlik dönemindekilerin en çok gelecekle ilgili kaygılar taşıdıkları; eğitim gören ergenlerdeki bu kaygılarının içeriğinin istedikleri okula gidip gidemeyecekleri ve istedikleri mesleği yapıp yapamayacakları gibi içeriğe sahip olduğu saptanmıştır.</a:t>
            </a:r>
            <a:endParaRPr lang="tr-TR" dirty="0"/>
          </a:p>
        </p:txBody>
      </p:sp>
      <p:pic>
        <p:nvPicPr>
          <p:cNvPr id="14338" name="Picture 2" descr="http://www.tekbitekim.com/images/meslek-secim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79" y="3501008"/>
            <a:ext cx="2807457" cy="31683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556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Ahlaki Gelişim</a:t>
            </a:r>
            <a:endParaRPr lang="tr-TR" dirty="0"/>
          </a:p>
        </p:txBody>
      </p:sp>
      <p:sp>
        <p:nvSpPr>
          <p:cNvPr id="3" name="İçerik Yer Tutucusu 2"/>
          <p:cNvSpPr>
            <a:spLocks noGrp="1"/>
          </p:cNvSpPr>
          <p:nvPr>
            <p:ph idx="1"/>
          </p:nvPr>
        </p:nvSpPr>
        <p:spPr/>
        <p:txBody>
          <a:bodyPr/>
          <a:lstStyle/>
          <a:p>
            <a:r>
              <a:rPr lang="tr-TR" dirty="0" smtClean="0"/>
              <a:t>Ergenlik döneminden önce tam anlamıyla olgunlaşmış bir ahlak yapısından söz etmek mümkün değildir.</a:t>
            </a:r>
            <a:endParaRPr lang="tr-TR" dirty="0"/>
          </a:p>
        </p:txBody>
      </p:sp>
      <p:pic>
        <p:nvPicPr>
          <p:cNvPr id="15362" name="Picture 2" descr="http://i01.i.aliimg.com/photo/v6/156201825/Ethylene_concentrate_for_banana_ripe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068960"/>
            <a:ext cx="7704856" cy="2124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157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ozelders.de/wp-content/uploads/2014/07/SOSYOLOJ%C4%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399144"/>
            <a:ext cx="3384376" cy="230682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2000" dirty="0"/>
              <a:t>Ahlaki Gelişim</a:t>
            </a:r>
          </a:p>
        </p:txBody>
      </p:sp>
      <p:sp>
        <p:nvSpPr>
          <p:cNvPr id="3" name="İçerik Yer Tutucusu 2"/>
          <p:cNvSpPr>
            <a:spLocks noGrp="1"/>
          </p:cNvSpPr>
          <p:nvPr>
            <p:ph idx="1"/>
          </p:nvPr>
        </p:nvSpPr>
        <p:spPr/>
        <p:txBody>
          <a:bodyPr>
            <a:normAutofit/>
          </a:bodyPr>
          <a:lstStyle/>
          <a:p>
            <a:r>
              <a:rPr lang="tr-TR" dirty="0"/>
              <a:t>B</a:t>
            </a:r>
            <a:r>
              <a:rPr lang="tr-TR" dirty="0" smtClean="0"/>
              <a:t>ireyin, kişisel bir değer sisteminin varlığının farkına vardığı dönem ergenlik dönemidir.</a:t>
            </a:r>
          </a:p>
          <a:p>
            <a:r>
              <a:rPr lang="tr-TR" dirty="0" smtClean="0"/>
              <a:t>Çünkü, ergen tarafından bu dönemdeki bir çok değişken, ahlakın seviyeli bir şekilde benimsenip benimsenmeyeceğini veya,</a:t>
            </a:r>
          </a:p>
          <a:p>
            <a:r>
              <a:rPr lang="tr-TR" dirty="0" smtClean="0"/>
              <a:t>Değer yargılarının, toplumda mevcut olan otoriteye bağlı kalınarak, geleneksel tarzda şekillenip şekillenmeyeceğini belirler.</a:t>
            </a:r>
            <a:endParaRPr lang="tr-TR" dirty="0"/>
          </a:p>
        </p:txBody>
      </p:sp>
      <p:pic>
        <p:nvPicPr>
          <p:cNvPr id="5" name="Picture 4" descr="C:\Users\ASUS\Desktop\KOCASİNAN REHBERLİK ARAŞTIRMA MERKEZİ\DİĞER\KOCASİNAN RAM LOGOSU-DAİ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064" y="5511017"/>
            <a:ext cx="94793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586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Ahlaki Gelişim</a:t>
            </a:r>
          </a:p>
        </p:txBody>
      </p:sp>
      <p:sp>
        <p:nvSpPr>
          <p:cNvPr id="3" name="İçerik Yer Tutucusu 2"/>
          <p:cNvSpPr>
            <a:spLocks noGrp="1"/>
          </p:cNvSpPr>
          <p:nvPr>
            <p:ph idx="1"/>
          </p:nvPr>
        </p:nvSpPr>
        <p:spPr/>
        <p:txBody>
          <a:bodyPr>
            <a:normAutofit/>
          </a:bodyPr>
          <a:lstStyle/>
          <a:p>
            <a:pPr marL="0" indent="0">
              <a:buNone/>
            </a:pPr>
            <a:r>
              <a:rPr lang="tr-TR" dirty="0" smtClean="0"/>
              <a:t>Ergenlik döneminde ahlak gelişimi ile kişilik gelişimi arasında önemli bir ilişki vardır. Bu bağlamda;</a:t>
            </a:r>
          </a:p>
          <a:p>
            <a:r>
              <a:rPr lang="tr-TR" dirty="0" smtClean="0"/>
              <a:t>Kendini doğru değerlendirebilmesi,</a:t>
            </a:r>
          </a:p>
          <a:p>
            <a:r>
              <a:rPr lang="tr-TR" dirty="0" smtClean="0"/>
              <a:t>Dengeli ve sürekli bir öz/benlik kavramına sahip olabilmesi,</a:t>
            </a:r>
          </a:p>
          <a:p>
            <a:r>
              <a:rPr lang="tr-TR" dirty="0" smtClean="0"/>
              <a:t>Kendini kabul edebilmesi gibi önemli bazı faktörler ergenin, uyumlu bir kişilik geliştirebilmesinde ayrı bir önem arz eder.</a:t>
            </a:r>
            <a:endParaRPr lang="tr-TR" dirty="0"/>
          </a:p>
        </p:txBody>
      </p:sp>
      <p:pic>
        <p:nvPicPr>
          <p:cNvPr id="17410" name="Picture 2" descr="http://pdrgunlugu.net/wp-content/uploads/2012/11/kisili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221088"/>
            <a:ext cx="59055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366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Ahlaki Gelişim</a:t>
            </a:r>
          </a:p>
        </p:txBody>
      </p:sp>
      <p:sp>
        <p:nvSpPr>
          <p:cNvPr id="3" name="İçerik Yer Tutucusu 2"/>
          <p:cNvSpPr>
            <a:spLocks noGrp="1"/>
          </p:cNvSpPr>
          <p:nvPr>
            <p:ph idx="1"/>
          </p:nvPr>
        </p:nvSpPr>
        <p:spPr/>
        <p:txBody>
          <a:bodyPr/>
          <a:lstStyle/>
          <a:p>
            <a:r>
              <a:rPr lang="tr-TR" dirty="0" smtClean="0"/>
              <a:t>Ahlakın toplumsallaşmasıyla birlikte ergende, “hak ve adalet” fikri de egemen olmaya başlar. Dolayısıyla ergenler, haksızlık yapan ve eşit davranmayan kimselere karşı sert tepki verirler. </a:t>
            </a:r>
            <a:endParaRPr lang="tr-TR" dirty="0"/>
          </a:p>
        </p:txBody>
      </p:sp>
      <p:sp>
        <p:nvSpPr>
          <p:cNvPr id="4" name="AutoShape 2" descr="data:image/jpeg;base64,/9j/4AAQSkZJRgABAQAAAQABAAD/2wCEAAkGBxQQEBQPEBQPDxAPEBAPDw8QEBAPEA8QFBQWFhQUFRYYHCggGBolHRQUITEhJSkrLi4uFx8zODMsNygtLisBCgoKDg0OGhAQGiwkICQsLCwtLCwsLCwsLCwsLCwsLSwsLCwsLCwsLCwsLCwsLCwsLCwsLCwsLCwsLCwsLCwsLP/AABEIANQA7gMBEQACEQEDEQH/xAAbAAABBQEBAAAAAAAAAAAAAAADAAECBAUGB//EAEMQAAICAQEEBgcGAwYFBQAAAAECAAMRBAUSITEGE0FRYYEHIjJxkaHBFEJScrHRI2KCM1NzkrLCJEOT4fEVFjSi0v/EABsBAAIDAQEBAAAAAAAAAAAAAAABAgMFBAYH/8QANREAAgEDAgMFBgYCAwEAAAAAAAECAwQREiEFMUETIlFhkTJxgaGx0RQVQlLB8CPhBjPxYv/aAAwDAQACEQMRAD8A1J88PeCgAogFABQAeAhwICHAgLJICAskgsBZH3YCyOFgLI+5AMj7kBZFuQDIxSA8kd2A8jFYDyMVgGSOIEskSIDyNiAxoAKAxQAUYCgAoAKACgA0AHiAUYCiEOIASAgRJAQE2TCwI5JBYEWyYSBFsmEgLUS6uBHUOK4C1C6uINQurgGoY1xj1DFIDUiBSBJSIFYEkyJWBJMgVgPJHECWSJEBjQGNGMUQCjAUAFABQAUQCjAUQhwIATAgRySCwI5CKsCDYRUgRcgipAg5BBXAg5ExXER1ExXAjqJdXAWofq4haxjXGPUMa4D1EDXAeogUgTUgbJGSUgbJAmmDZYE0wZWBJMiRAlkgRAlkjAYoxiiAaMB4AKACiAQgIcCAEwIEGyaiBFsKqwINhVSBBsKqRFbkGWuBW5BFrgQcggrgQ1ExXERciXVwFqH6uAtQ3VwHqGNcB6iLVxklIG1cCSkCauBNSBMkCxSBMkZYpAWWBNMEywJpkCIE0QIgSTIwGKAxQAUYCgAogHAgRJgQE2EUQINhFWBBsOiQK2wyJEVuQZEgVOQZa4ipyDLXAg5BBXAhqJiuBHUSFcBahdXAWoRrgGoY1wyNTIGuHMlqK2ncWLvDlvMAe/dYj6S2rDRLHu+hPOBNXKyakBZI8b4JqZVzk4HHvPZNGjYbZqehmXPFtD001nzYdNJnnOpW9JfpRly4ndN+3j3CfZ4PLhK52tKXTBfR4zcQfeepef8Aoz9TpinPl3zhrW0qe/NHo7LiNK52js/ArETmNJMgRAkRMBigMaMB4APEIkBAiTUQIthkWBW2HRYFbYdEiKXIsIkCqTDokRU5B0SBU5BVSBByCBIENRIJAjqJbkBZEVxxPZxMA1HC7e6YMWNWlwFGQbiMlj/KDyHjNmhYRis1N34dDRt7TV3p+hzr6u1zlrbWPjY37ztSitkjSjQppeyiD7bupyottAIwQWLZz2DOceUfYwnu0imrRp59k6/ontxHrTTuOrsRQFyfVf3HvmZe2snJ1I7+Rw16MoPV0Za2ntVWsGlpO/bY265XiK0++c9+Myu3tnBdrU5LfBGMGo65cvq/t4j7c1G4FrX2n547EGM/QfGT4fS1ydR9PqZ19XcYaF1+hHRcppyMJmpVKyAcRAVdUgIjxlYZOnUlTkpR5owrUwcTEr0+zm4nvbO47elGp4/UCRKjsIEQJDGACgMaMCYEREmogRbCoIFbYdFgVtlhFiKZMs1pAplIsIkRTKRYRIFTkGVIFbYQJArbCBYEcj7sBZJbsBZOP9JO1DTQtCHDakkMe6oD1se8lR8Zp8MoqUnUfTl7zptIap5fQ8+omuzegW1kGXIlENlXVDhJxKanI7j0e6Ss6fr1ybizpYx+7g8FXuGN0zJ4nUnr0PljJi3M5OeJMq9Ib/8AjSvYldYHnlj/AKvlO2wji3Xm2Yl68zLujsl7Rns06rJW0RZYFkWBAL7I0hmTacmZvEF317j1nA2+wfvYBhOA3UwbCBNETAY0BjRgEAiIMKogQYZBArkyxWsRTJlmtYFMmWq0iKJMs1rApkw6LAqbCqsCtsIFgRbJYgRyPiAsj4gLJ5R6UbidoInYmlrIHi1luT8l+E9Dw2OLfPi3/Bp2K7rfn9jn6WnU0asWWUeQLUyZeIlkqamyTiiipI7j0UgnTX932nh/00ziZXFsaoe5/UxLl/5PgVumCbmuVuyylD7yrMD/ALZ2cNlqt8eDZk3a72Qujt4TpkcDNOm2VtEQxtiwLBU1Opkkh4BIvqjPM8fjMW9nqqvHTY9jwuk6duk+u4NxOQ1EDIgTQMwJjGAxQAKsCthUECtssVrAqky1WsRRJlmtYiiTLVawKJMsosCpsMqwKmwoECDZICBHJLEBD4iAUAPKfSxpiuspu+7Zp+r/AKq3Zv0sHwnoeFyzRcfBv54/2aFlLZo5Wp52tGpFlhXkcFqYnshgTkZ+s1GAZZGJzVZnsnQbZR02hqRxu2ODdaO0M/EA+4YHlPO8QqqpXeOS2MWc9Umyl6QdCWpTULz07+t/hvwPz3TOjhVXE3TfX6nNcRzHJzmgvyJryRmyNaq2VkBW6nEMCwA0wNz4+6vFvoJVcVlRhnr0O6ytnWqLPJczSsWeezk9fHYruIFyYBhAsQMwJkYDFAYdRAqYZBAqbG1esWld5uf3VHNj4S+hbyqvC5FTy3hB9iao3V75AB32GByAGJK7oxpSSj4FNWOmWDYrWchzSZZrWBRJlhBAqbDKIFbZMCBAlAQ8QCgIUAOG9LBrbSKmQbxcj1L94DiHJ7hjPnia/ClNTk/04x8TrtIyc8o8wqebLNeLDdbI4JaivfqsSaiVTqYOo9HfRY6u0au9f+GqOaw3/PsHLh2qDz7+XfOO/u1Qhoi+8/kZtxWz3UewGebOMzekBA0t29yap0HbksN0D4mdNnFuvHHR5+AqkkoPJwGh2Y6ge6eilNGTJmh9lcDlIZRDJTq0r3W9UPUGCzPj2VH14xVasaNPWzpt6Lqy0o6WnSLUgRRgD4k958Z56tWlVlqkelt6UaUdMUCsEqOyLKziMviwDiBYgTCBYiECQ0YywsRSyxWIFUjj9razfvcknFbMgHYApIPzBnoqFJRpxiv6wotJZOy6M6Ypp03uDNmxh3bxyPliY99NSrPHTY4qktUmzdqWcZzSLNYgUSDqIFbCrArZMQIjxAKAhE44xpN7IDi9v9OFQmrSbtjDgbjxrB/lH3j8vfNShw/bNT0+/wBjRtrBz3nsjhr7WsY2WsXdvaZjkmaiSSwjbp0owWIoq6jSg8RJRkE6ae5j61ynDjnsx2mdEFk4K0tJ2nRD0cPdu36/NdZwyaYHDuOBHWH7o5+rz90zrviUaeYUt349F9zLqV3LkesU0qihEARVAVVUAKoHIACeflJyblJ5bOckZEDkukG0hbaKVPq1N6x7DZy+U3bK37OGt839Diuame6ielHDlL5HAy4QMcsSIjz7pJtq/Qa4OpBodEO4VBBUMOsAPMNwHxlzoQr09Mja4coaW17R3zEEBhxBAIPeDynmpJp4fQ2YPJVtER0RK1gjL4lZxAtQJoFiBmBMaMZZSIoZZrgUyOa0WzRZrnVuKrY9hXsPHIB8MkTdq13TtlJc8Iql/wBa9PQ7qoTBZyyLVYiKJFqsQKZBlgVMIIEGSiEPARG2wKCzEKqgkk8AAJKMXJ6VzBLJ5l0t6VNqSaaCyacZDNya79l8O2btraRorVL2vobFpZ4WqfPw8DmF4Ts5mlyCVtvDhE1gsjLKINbDAnLA2wEV9oaYOAV69Mg8sjJX/wC2JKq2qMseDMu83gz3aeTMYqbW166el739mtc47SeQA8SSB5y6jSdWagidODnJRXU8xfptqC7Wb4QMCOqABVB+/jN1WdJJRUTajZUNOmXqC6OakW3Fc5AUEeOSeM6pJqGTzN/ThTqyVPlk7/TphZyvmZjJl8iIDjvSJols0bMR61ZDq3Ir2HHkZ0UZYkdllNxqpeJu7A1gv0lNqgANUoKjkrL6rAe4gzz93DRWkvPPqejp8g9onOdUSpZGXxK7wLkBaBYgZgTIxjLSRFLLNcRRIy9m+rr7R+Jc/EKZq1su0jjy+xXL/rT82dTVMo5JFuqIokWa4FLDLArYQQK2SiAHqL1rUu5CIgLMxOAAJOEHN6YrcEm3hHlfSnpM2tfcTKaZT6q8mtI+830E37a1jQXn4/Y2rS0VPvS5/Qx61l7NOKIaqgkerjPjHGWOYpwbWxn0ahq2w4K57eY+MtcVJbHPGcoPvGm9auPHvlKbR0uKmjC1dbVuo4g7ylWHDkQQR4zpg00Z1aDUtLPRujfTpkxXqs2JyFw4uv5h94fOZNzYRn3obMor2Ce9P0KXpG6Sra601OtlKKHYqcqXPHjjngY4d5MtsLV045ksN/QjZ0+zTnJb8jj9n6gWHdVA+ebEZA8SZ3yg+eS+reUqcXrOq2NowmqVhzev1v6SP3kZyzE8lOWUzt9eSKTu8CRgHuJ4TkjzOXqVdmoyJh23j3yUnuNvJmdL2zpbR3oR8pOlzLaDxUT80Z3ou1O9pHr/ALq449zgN+u9M3isMTjLxX0/9PUQ5s6m2ZZ1RKtkDoiVrIy5AGgWIGYE0RMBltIFDLFcCmRjbSs6jWV3fdZRveWVb5EGa1su1tnB+a+xCK1RlH4nXVTIaae5xy5FuuIokWUgUsMsCphBAgxycQxkDynpp0kOrsNNRP2etjyPC5x94+A44nobS1VGOX7TNezt1Fa3zMCsTpZpxRYSRLUSJiHkrXoCMHBEktiuaTWGUq9T1RxxKdnev7y1x1HMqnZvHQvGyuwcd1u0ZxKsSidOqnNbialBy4ecMsNEehgm4q7BgHGTkEA5nVpytjNdTTJ6jf2bUOYUJnjuiQ3S3MG/rxrVMwW2Dp9kpi9M/hbHxWUz9lmbLkdTr/ZXuyM+U54lAJTwjAw+lXGlh3g/pLqXMtpe0jnfRRbizU1/iSpx4brMD/rHwnHxWP8Aji/B/U9RD2jv7ZhHVEqWRnRErPGXRAtAtQIwJoiYDLSQKWWa4FMij0i0Zsp3lGXpO+B3r94fDj5TusKqjU0vlL6lKlokpBOim1w6iliN5R/DP4l7veJO+tnl1I/H7kLmk4vUuT+R1VczDhkWUMClhliK2SewKCzEKoGSScACSjFyeEiGNzzrpt01FgOk0hyrZW64cMjtRM9hxxb4TbsrHR/kqc+iO63td8zOLqWaLNeJZUStlqCAxEiLNAGwFrSaRVJmVq3l0UcVSR7D0R6IU1aOtNRTVZcw620uisys3Hdz3AYEwLy+qOq+zk0lsZE6snLKZrJ0W0YORpqM/kE5fxtf97F21T9zMPp1sXS16RrBRStoKJUyKEIJbjy58N44M7uHV6062HLK6/33lVWpJRe5yOzqOU2JMzpM3DpSQCp3XU7yN3HuPgZVqwyps1dmbSFg6uwbti8GU/qO8SEoY3XIhKPVFixN3xHYZAiZW2qjZWQoLHngAy2m8MnFnK9ANFbTrbA9dioa3XfZCF4MpXifP4SF9DtKWIvfJvxu6cYxk2egWmebxjY1YFSyB0xK1kZdEA0CxAzAmiJgMsoYFLLFZgUyLVcCiaOS25sltM/XVZ6ktnC86W7OXZnkeybtrcxrR0v2vr/epKlVS7k+Re2d0yZQBYos/mB3Wx49hlVXh8JPMdiNSzjLeDwaP/vpAOFTk+LriU/ln/18v9lDsJP9SKGr6eWnhWldfic2N9B8pfDh1Nc8v5f31Jx4fBe1Jv5HMbX2zbfxtsd+5ScKP6RwndTpRhtFYL40qdNd1GJpmySfGdEtiuG7NGuVHUg6mRLEPmIZB2jItlTUWScUUTka/o+2J9s1gdxmnTYsfPJn47iePEZ8pTe1+xovHN7L+TLuqmFjxPap5czxQA4z0mW/wqE/FczH+lT/APqbHCI96b8l/fkUV3sc9s1JqyOKRu0LwlTKmR1WjD4IO66+w45j9x4QjLAk8C0GvJJrs4OnBh2e8d4Mco9UNo1K7FwTkA44E8geyVNMiZj26wMoC0MhPrWVsSVHfuHGfImTSgPul5zw558T2zDu4qNV4PV8Om50It+70Ktk5zUiV7DAtQBoFqINAkiMZIsLEUsOhgVSLNZiKJItpxGDgg8CDxzGm08ookjF13Q+mwlqi1DHsUA1/wCXs8jNClxKcdprP1IKtOGxmv0Duz6t1JH8yup+WZ0/mdLrF/L7kvxj6oNX6PLD7WorHgtLH5lvpE+KU1yi/wC+pCV8/AHrPRrbu/w9RWzfhetkB/qBOPhJQ4rTz3ov4b/Yq/GvqjjtdsW/RWdXqE3N/O4wIZHAxkqR7xNGFanWjqg8nRb1FLkGriO+IUSJMZmgDYC23EkkVSkU663vsWmob1ljBUXvP7SzaC1S5I46tVJZPcui2w10OmWhcFvatftew8z7uweAE8xd3Dr1NXToZE5uTya85SAoAcN6T6//AIz9ge5PNghH+ibXCH7a938lFfkjH2dyE05HCzbolTK2HEiIo7Spwy2jmuFfxQ9vkfrJwfQcX0Jhlbe01w3esGFcHnnkQewxP9yDzRi7R1luzXAZrDSw9SwjrAW/CeWOHGXQjGqn4ltOmqvIjT01qZ2NhfdKpu4r9luO8OeSOXYO2ct5w7tEnB79TZsKvYR0y5BT0r0x5M//AE2nA+FV14eppxvqXmWtLr0uBNZ3guM8CMZ985a9rUoY19TtoV4Vc6egRpznUgZgTGjGGUxFTDoYFbLFZiKZItVGBRJFupoiiSLVbQKJIOjQKWgymBWzy70hbRGp1QqXimmDJnvsbBf4YUeRnoLCk6VLfm9zTsqOI6n1OfVJ1tmklgexsDMEshJ4KN2tEsUGc8qyKgsax1rQbz2MqIo7WYgAcfEiT0pLLOadU9l6D9D10KdZZuvqrBh2HEVqfuJ9T2zz19fOs9ENo/UzKtV1H5HVzNKRQAUBmJ0x2WdVpWRONiEWVjvZezzGR5ztsK6o1cvk9iupHVE4PZD5GDkFeBB4EHunoZmbJG/QZSytlgNIiKmr1AwVPaCD7pKKGkZOs16rSRaf7Meq3aVHLzlqjvsTjFt7HM7V6VvqNN9mZR7QO+Tk4ByMdxl0aKjLUdtO30S1ZMBZcdIWvmPfADr+h/sWfmX9DMPjH6Pj/BscL/X8P5N5pimwiECQ0YwqxFbCqYEGg9bQKZItVtEUyRZraBRJFqtoiiSLCNApkjF6X7f+y1biH+PaCqDhmteOXI/Sd1jbdrLVLkvmydCh2kvI81rX9/EmbjZtxjgmTiIm9irrdLa1B1Co32dbBU1mOAY/TszyzwlkHFS05354OCtXi56ChVpkPMfM/vLHNko0oPmi/Tp1UZQBTwORzz75U5Nvcv7OKWyPa+juv+0aWq4+06Df/OODfMGeauqfZ1ZR+Pqedqw0TcfA0pzlYowGgADV6gVo1jcFRSx8pOlTdSaguoN6Vk880yF3e4jDWu1hA72OZ6fCjFRXQyqksvJqVLiQKiltLWbowOcnGI0jOq0b2nJcKD3AkxuSXQG0jXXYFTVNWQXLqVLMctx7u6V9rLORRqNSyeW6/SNTa9T+0jFT4jsPmMGaKlqWUa0JKSTArAmFr5+cAOv6ID1LPzr+kw+Mc4fH+DZ4V+v4fybhMxTYREwJCgBMQIMIpgQaDIYEGixW0RTJFmtoFEkWq3gUyRk7Y6UJRlK8W28sD2EP8x+k77exlPvT2XzCnbyqe44fVXvc5ttO+7cye7uHcJsRSgtMVhGlSpRgsIETiMsexd2BsZ9dduD1aUIN1ncPwjvYyuvXjQhqfPocF1cqCwuZ6m+yqjpzpNxRSa+r3QBwHf7+3PfMBXE1VVVvfP8AV/BjZedXU8T1uhbTX2aez2qmK5/EvNW8wQZ6eM1Ugpx5M2KFTVFMPVykGdyPRvRleTprUPEV6g7vgGRDj45PnMfiaWuL8jD4hHFXPijsMzNOLA2YBgYmIeDmemGryF0682Id8fhHsjzPHymvw2ljNV+5HLdTwtKM7TVYE0mZzJ6u0IpPLAiSyJbnn2t22XvyP7MHA8fGdipYidn4fEM9TpdlanODOeaOVo6nQ2ZE55IrON9JWy8FNSo5/wAOz9VP6iddrPbSdtnP9BwwnUdwWvnAEdf0S/sn/wAT/aJh8Y5w+Js8J5S+BtmYpsjQGNACQgIIDAgwimBBh0aBVJFTaO21o9XG++M7oOAO7ePZO23spVVqbwirS5PCMXXbdutG7kVKeYTOSPFuc0aVrSp7pZfmWRtkt5bmWFxOk6MEHsxBIjKWCzsfY1utbCepUDh7mHqr3gfiPhIVq8KEcy9OpxVrhR2XM9S2Rs+vTVCmoYUcyfaZjzZj2kzz1etKtPVL/wAMueZPLNANKivB5n6U61+1UMMb7UsHxzIVvVz8Wm7wuTdFp8s7fydtnzZzdXKdzNaJ6H6MkI09rn72oIHuWtOPxJ+Ex+KPvxXkY1881fgdhvTMOPA29AMGbtTa608B69hHBB2eLHsE7LazlV7z2RTVrKn7zm0rZ3Nth3nbmfoO4TbSjGKjFYSMuc3J5ZZLBRDmVnPdLd/7I1oO6psWvGMlgc5wc8OUnRnHtez64ydttQyu0fI8/wATvO03NgbQ3TuHylNSHU4biljdHf7KvyBOOSOJkumOn63Q2jtCb496EMP0iovE0ToS01EeQiaRrhKuYgB2HRP+yf8AxP8AaJhcY9qHuZt8J9mXwNqYxrigMUYCiETBgRJqYEWgqNAg0cZfnrbN7i3WPnPvP/aemjjRHHLBGjyDARHSkAvOOWSTwAHEk9wjiVzaijd2J0U3yLNVwHMUA8T+cj9BOK54god2nu/Hp8PEzalWUuR2+nARQqAKqjAVQAAJjSk5PVJ5ZyuJYV5Eg4hFeBDSeT9L9d9o11jA5SvFK93qZyf8xaemtKfZ0FH4+v8AUaFrDEclEcBLDv5I9M6DJu6Gr+ffc+8uf2mFxCWa78sGFcb1GbWo1S1jeY4HZ3k9w75zUqM6ssRRzzlGCzIx9ZtR34Vg1r+I+0R9Jq0LGEN57v5GfVvG9o7GelGOJ5955zuycLeRrbwseBA9JW154cKwfWbv8BKa9eNGOXz8DrtrWVWXkH6SbI+06cadGWoK6sCQSMLnhw98zLS87Ks6s98o3ZW/cUY9DkW6BWD/AJ1f+Rv3mp+b0vB/IrVpN9UDHQu1GDCyo4OeTD6SX5tRe2GKdjUcXujoNgPwEtqHnZrDOi1Ve/SyH7ylfiJRF4kQTw8nlZ6KXj+6Puc/tLvzO38X6M9R+X1/D5iXo1eDyQ+IdfrGuI27/V8hPh9fw+Z0GwdE9KMr4BZt4AHPYB9JkcRuIVpRcOiNbh9CdKLU+rNOZxoigAowEIAPEImDAiTUwIs5rblW7fvdlqhv6hwI/T4zes566KXVbFEO7PAHMvOoJsy8JqK3f2Q2CTyG8CAfLOZCtBypSS8DmuE2jvkeecORxDLZAg4hVsiK3Ez+kW2Ps1DOD67/AMOofzkHj5cTOuyodrV35LdkVT1SweZ1Vdp4k8Se8z0DkakYYDOnCRyWNZR0uw+ly6ahKHrsbq8gMpXipJPI9vGcNxY9rNzUsZM6paScm0+ZpU7ZXV2b6hlVRuqrgBge08CfCXULfsKeOp5viOqNXS+hsVoCJJszgeq0px6sFLxFkzNLs02NvW5CAkbnax/aU3N2qXdjuzTsrPte/J7GyCAMAAAcgOAExZScnl7s34U1FYSwDZ5EtUQLvAtUQDPJLmWYMnYQ4n8x/WenmeEq+0zq6lyuJzMoMLWUlGI7OwzKuKMoybS2Z7rht7CvRWX3lzRVJnKag0YxRDFGAoAKIBQEODACYMCIDX6Nbk3TwIOVb8J/adNtcOjLOMp8ymcM7rmY1mhsTmpcfiT1vlzmvC4pT9l/B7DVXHtLBTusXkeB7jkH4GXpMl2kJLZnU9GtabKfWOTWxrz3gAEf6pjcQpKNRNdUcrSy0jZV5wEXEItkCtxOY6fVsyUuoZgljBt0FsbwGCcflxNfhUl3okY92abOWrvHfNNxZ2qrHxCi5e8fGLSyxTiMXXvEWGDkguk1RrbeQ8e4cc+Uks+Bw3tpSuIYls1yZ3OzteSql1ZCeQcEZxz5yppPkzx1e2nSliXr0NVCGEraOcC1TLy5d0qq0YVfa5+J12t7UoPbdeAM2TJrUJUnuentbincRzD4rwBM8pOxRBM8ZYolfU3bqk9w4e/sl9tT7SqolN1V7GjKfgiGzat0TfkzwzeTU644xIYIYIrRvHnDOA5B/wD0xSJVOMZbNHTSvq9F5hJmbtDQdXxHEdo7RM+4tlFao8j1HDOL/iJdlUWJfUoziN0eACgAoAKIBQEODACQMCLRMGBFod1DcGAYdzAEfOTjUlD2W0VypqXNEqEVBuoFUc8KAB8oTqSm8yeSKglyLAeQE4hFeBBxJCyIjpCC2SUmupB014EGrVvaVD71UySq1Fyk/UXZrwIfZq/7ur/Iv7SX4ir+5+ouyj4BKwq+yFX8oA/SQdSb5t+o1TXgK3DDB4gx06kqbzFkalCNSOmSygVLNWfVIZfwtz+M0oX8Je2se4xq/BXzpv1LY2j3qfIrLFc0XvqOJ8IuV0+ZUu1G8c43fMZPwlFzXpyp6YvLNLhnD69GrrnsseIFmmaehSBloE0gGqXeUr2kcPf2Totaip1VJ8jnvKDrUZQXNorVai0DG5x5cWUD/wATadxQ/ceUXCrp/o+gQ6m49lQ97Mf0Er/GW66v0Lo8DuX4L4jC27+8Ue5SfrK3xCj0i/kdC/49UfOS+ZYGtvxjrfgiyp8Qp9IfMuj/AMdXWfy/2DNjH2nZ8/iI+gnPVvZTi4pJI0LTg9G3mppttEZxmsPABQAUAFEAoAKAh4AODAWCQMBYJhoEcEg0CLRMPATRIPAjgkHgR0j78A0j78BaRb8B6SJeAaRi8BqJEvAkokC0CWkgWgNIiTAlgiTAeCOY8jwNEPAoDFABRgKACgAoAKACgAogFGAohDwAeAiQgIcQEPmAiWYCwPmAmSzAQswAWYAMTAEMTAlgiTABjAkRgMiTAYxgMaACMYxRAKMBQAUAFABQ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8435" name="Picture 3" descr="C:\Users\ASUS\Desktop\indi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068960"/>
            <a:ext cx="3203054" cy="28531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00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r>
              <a:rPr lang="tr-TR" dirty="0" smtClean="0"/>
              <a:t>SUNUM AKIŞI</a:t>
            </a:r>
            <a:endParaRPr lang="tr-TR" dirty="0"/>
          </a:p>
        </p:txBody>
      </p:sp>
      <p:sp>
        <p:nvSpPr>
          <p:cNvPr id="3" name="İçerik Yer Tutucusu 2"/>
          <p:cNvSpPr>
            <a:spLocks noGrp="1"/>
          </p:cNvSpPr>
          <p:nvPr>
            <p:ph idx="1"/>
          </p:nvPr>
        </p:nvSpPr>
        <p:spPr>
          <a:xfrm>
            <a:off x="539552" y="1196752"/>
            <a:ext cx="8229600" cy="5544616"/>
          </a:xfrm>
        </p:spPr>
        <p:txBody>
          <a:bodyPr>
            <a:normAutofit/>
          </a:bodyPr>
          <a:lstStyle/>
          <a:p>
            <a:r>
              <a:rPr lang="tr-TR" dirty="0" smtClean="0"/>
              <a:t>Gelişim Nedir?</a:t>
            </a:r>
          </a:p>
          <a:p>
            <a:r>
              <a:rPr lang="tr-TR" dirty="0" smtClean="0"/>
              <a:t>Gelişimin Temel İlkeleri</a:t>
            </a:r>
          </a:p>
          <a:p>
            <a:r>
              <a:rPr lang="tr-TR" dirty="0" smtClean="0"/>
              <a:t>Gelişim Dönemleri</a:t>
            </a:r>
          </a:p>
          <a:p>
            <a:r>
              <a:rPr lang="tr-TR" dirty="0" smtClean="0"/>
              <a:t>Ergenlik Dönemi</a:t>
            </a:r>
          </a:p>
          <a:p>
            <a:pPr lvl="2"/>
            <a:r>
              <a:rPr lang="tr-TR" dirty="0" smtClean="0"/>
              <a:t>Bilişsel Gelişim</a:t>
            </a:r>
          </a:p>
          <a:p>
            <a:pPr lvl="2"/>
            <a:r>
              <a:rPr lang="tr-TR" dirty="0" smtClean="0"/>
              <a:t>Biyolojik Gelişim</a:t>
            </a:r>
          </a:p>
          <a:p>
            <a:pPr lvl="2"/>
            <a:r>
              <a:rPr lang="tr-TR" dirty="0" smtClean="0"/>
              <a:t>Duygusal Gelişim</a:t>
            </a:r>
          </a:p>
          <a:p>
            <a:pPr lvl="2"/>
            <a:r>
              <a:rPr lang="tr-TR" dirty="0" smtClean="0"/>
              <a:t>Ahlaki Gelişim</a:t>
            </a:r>
          </a:p>
          <a:p>
            <a:pPr lvl="2"/>
            <a:r>
              <a:rPr lang="tr-TR" dirty="0" smtClean="0"/>
              <a:t>Sosyal Gelişim</a:t>
            </a:r>
          </a:p>
          <a:p>
            <a:pPr lvl="1">
              <a:buFont typeface="Arial" panose="020B0604020202020204" pitchFamily="34" charset="0"/>
              <a:buChar char="•"/>
            </a:pPr>
            <a:r>
              <a:rPr lang="tr-TR" sz="2600" dirty="0" smtClean="0"/>
              <a:t>Ergenlik Dönemine Ait Bazı Özellikler</a:t>
            </a:r>
          </a:p>
          <a:p>
            <a:pPr lvl="1">
              <a:buFont typeface="Arial" panose="020B0604020202020204" pitchFamily="34" charset="0"/>
              <a:buChar char="•"/>
            </a:pPr>
            <a:r>
              <a:rPr lang="tr-TR" sz="2600" dirty="0" smtClean="0"/>
              <a:t>Ergenlikte Kimlik Gelişimi</a:t>
            </a:r>
          </a:p>
          <a:p>
            <a:pPr lvl="1">
              <a:buFont typeface="Arial" panose="020B0604020202020204" pitchFamily="34" charset="0"/>
              <a:buChar char="•"/>
            </a:pPr>
            <a:r>
              <a:rPr lang="tr-TR" sz="2600" dirty="0" smtClean="0"/>
              <a:t>Ergenlik Dönemi Arkadaşlık İlişkileri</a:t>
            </a:r>
          </a:p>
          <a:p>
            <a:pPr lvl="1"/>
            <a:endParaRPr lang="tr-TR" dirty="0" smtClean="0"/>
          </a:p>
          <a:p>
            <a:endParaRPr lang="tr-TR" dirty="0" smtClean="0"/>
          </a:p>
          <a:p>
            <a:endParaRPr lang="tr-TR" dirty="0" smtClean="0"/>
          </a:p>
          <a:p>
            <a:endParaRPr lang="tr-TR" dirty="0"/>
          </a:p>
        </p:txBody>
      </p:sp>
      <p:pic>
        <p:nvPicPr>
          <p:cNvPr id="1026" name="Picture 2" descr="http://biyolojiprojedanismanligi.org/anasayfa/images/sunum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556792"/>
            <a:ext cx="4557886" cy="33207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985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Ahlaki Gelişim</a:t>
            </a:r>
          </a:p>
        </p:txBody>
      </p:sp>
      <p:sp>
        <p:nvSpPr>
          <p:cNvPr id="3" name="İçerik Yer Tutucusu 2"/>
          <p:cNvSpPr>
            <a:spLocks noGrp="1"/>
          </p:cNvSpPr>
          <p:nvPr>
            <p:ph idx="1"/>
          </p:nvPr>
        </p:nvSpPr>
        <p:spPr/>
        <p:txBody>
          <a:bodyPr/>
          <a:lstStyle/>
          <a:p>
            <a:r>
              <a:rPr lang="tr-TR" dirty="0" smtClean="0"/>
              <a:t>Ergenlerdeki ahlaki gelişimin etkileri, başta ailesi olmak üzere çevresindeki büyükleri ile olan ilişkilerinde de görülür. Bu anlamda ergen, anne-babasının davranışlarını eleştirir ve kendi kişiliğini tamamlayabilmek için sevgi ve saygı duyduğu yetişkinlerin söz ve davranışlarındaki uyuma dikkat eder.</a:t>
            </a:r>
            <a:endParaRPr lang="tr-TR" dirty="0"/>
          </a:p>
        </p:txBody>
      </p:sp>
      <p:pic>
        <p:nvPicPr>
          <p:cNvPr id="19458" name="Picture 2" descr="http://www.omurokur.com/wp-content/uploads/family-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615502"/>
            <a:ext cx="4096085" cy="2915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007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Ahlaki Gelişim</a:t>
            </a:r>
          </a:p>
        </p:txBody>
      </p:sp>
      <p:sp>
        <p:nvSpPr>
          <p:cNvPr id="3" name="İçerik Yer Tutucusu 2"/>
          <p:cNvSpPr>
            <a:spLocks noGrp="1"/>
          </p:cNvSpPr>
          <p:nvPr>
            <p:ph idx="1"/>
          </p:nvPr>
        </p:nvSpPr>
        <p:spPr/>
        <p:txBody>
          <a:bodyPr/>
          <a:lstStyle/>
          <a:p>
            <a:r>
              <a:rPr lang="tr-TR" dirty="0"/>
              <a:t>E</a:t>
            </a:r>
            <a:r>
              <a:rPr lang="tr-TR" dirty="0" smtClean="0"/>
              <a:t>rgendeki suçluluk duygusunun başlaması, aynı zamanda ahlak ölçülerinin bozulması ve vicdanının emirlerini çiğnemiş olmasının bir belirtisi de olabilir.</a:t>
            </a:r>
            <a:endParaRPr lang="tr-TR" dirty="0"/>
          </a:p>
        </p:txBody>
      </p:sp>
      <p:pic>
        <p:nvPicPr>
          <p:cNvPr id="20482" name="Picture 2" descr="http://eba.fizikportali.com/wp-content/uploads/2014/08/dereceli-k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284984"/>
            <a:ext cx="3752377" cy="2864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055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Sosyal Gelişim</a:t>
            </a:r>
            <a:endParaRPr lang="tr-TR" dirty="0"/>
          </a:p>
        </p:txBody>
      </p:sp>
      <p:sp>
        <p:nvSpPr>
          <p:cNvPr id="3" name="İçerik Yer Tutucusu 2"/>
          <p:cNvSpPr>
            <a:spLocks noGrp="1"/>
          </p:cNvSpPr>
          <p:nvPr>
            <p:ph idx="1"/>
          </p:nvPr>
        </p:nvSpPr>
        <p:spPr/>
        <p:txBody>
          <a:bodyPr/>
          <a:lstStyle/>
          <a:p>
            <a:r>
              <a:rPr lang="tr-TR" dirty="0"/>
              <a:t>E</a:t>
            </a:r>
            <a:r>
              <a:rPr lang="tr-TR" dirty="0" smtClean="0"/>
              <a:t>rgenin sosyalleşme süreci aslında çocukluk döneminde başlamış ve ergenlik döneminde ise bu süreç ailesinin dışına taşarak okul çevresi ve dolayısıyla arkadaş grupları ekseninde hızla devam etmektedir.</a:t>
            </a:r>
            <a:endParaRPr lang="tr-TR" dirty="0"/>
          </a:p>
        </p:txBody>
      </p:sp>
      <p:pic>
        <p:nvPicPr>
          <p:cNvPr id="21506" name="Picture 2" descr="http://bilgicagi.com/Files/ArticleImages/photo_27012012204600_4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321056"/>
            <a:ext cx="2592288" cy="28515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724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TWaBA_TsP2IdKtrsrSu_6Cg6OoNA-8Ln3P20yZ-Z4qlQz1Ta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701" y="4005064"/>
            <a:ext cx="3960440" cy="243719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2000" dirty="0"/>
              <a:t>Sosyal Gelişim</a:t>
            </a:r>
          </a:p>
        </p:txBody>
      </p:sp>
      <p:sp>
        <p:nvSpPr>
          <p:cNvPr id="3" name="İçerik Yer Tutucusu 2"/>
          <p:cNvSpPr>
            <a:spLocks noGrp="1"/>
          </p:cNvSpPr>
          <p:nvPr>
            <p:ph idx="1"/>
          </p:nvPr>
        </p:nvSpPr>
        <p:spPr/>
        <p:txBody>
          <a:bodyPr/>
          <a:lstStyle/>
          <a:p>
            <a:r>
              <a:rPr lang="tr-TR" dirty="0" smtClean="0"/>
              <a:t>Kendini </a:t>
            </a:r>
            <a:r>
              <a:rPr lang="tr-TR" dirty="0"/>
              <a:t>algılayışı değişmeye başlar. Kimlik arayışı içine girer. </a:t>
            </a:r>
            <a:endParaRPr lang="tr-TR" dirty="0" smtClean="0"/>
          </a:p>
          <a:p>
            <a:r>
              <a:rPr lang="tr-TR" dirty="0" smtClean="0"/>
              <a:t>Arkadaşları </a:t>
            </a:r>
            <a:r>
              <a:rPr lang="tr-TR" dirty="0"/>
              <a:t>onun için çok önemli bir modeldir</a:t>
            </a:r>
            <a:r>
              <a:rPr lang="tr-TR" dirty="0" smtClean="0"/>
              <a:t>, ama aile de hala başvuru kaynağıdır.</a:t>
            </a:r>
          </a:p>
          <a:p>
            <a:r>
              <a:rPr lang="tr-TR" dirty="0" smtClean="0"/>
              <a:t>Karşı </a:t>
            </a:r>
            <a:r>
              <a:rPr lang="tr-TR" dirty="0"/>
              <a:t>cinsle iletişimi artar. </a:t>
            </a:r>
            <a:endParaRPr lang="tr-TR" dirty="0" smtClean="0"/>
          </a:p>
          <a:p>
            <a:r>
              <a:rPr lang="tr-TR" dirty="0" smtClean="0"/>
              <a:t>Duygusal </a:t>
            </a:r>
            <a:r>
              <a:rPr lang="tr-TR" dirty="0"/>
              <a:t>bir dönemdedir, özellikle fiziksel görünümü konusunda çok hassastır.</a:t>
            </a:r>
          </a:p>
          <a:p>
            <a:endParaRPr lang="tr-TR" dirty="0"/>
          </a:p>
        </p:txBody>
      </p:sp>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333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Sosyal Gelişim</a:t>
            </a:r>
          </a:p>
        </p:txBody>
      </p:sp>
      <p:sp>
        <p:nvSpPr>
          <p:cNvPr id="3" name="İçerik Yer Tutucusu 2"/>
          <p:cNvSpPr>
            <a:spLocks noGrp="1"/>
          </p:cNvSpPr>
          <p:nvPr>
            <p:ph idx="1"/>
          </p:nvPr>
        </p:nvSpPr>
        <p:spPr/>
        <p:txBody>
          <a:bodyPr/>
          <a:lstStyle/>
          <a:p>
            <a:r>
              <a:rPr lang="tr-TR" dirty="0" smtClean="0"/>
              <a:t>Toplumsal statüdeki değişimler benlik kavramı ve başkalarıyla ilişkileri büyük ölçüde değiştirerek genç insanların yeni rollere girmelerine, yeni uğraşlarla meşgul olmalarına izin verir. Yetişkin olmanın eşiğindeki ergenin artık kendisi için dikkate alacağı ve daha önce olmayan seçenekleri vardır.</a:t>
            </a:r>
            <a:endParaRPr lang="tr-TR" dirty="0"/>
          </a:p>
        </p:txBody>
      </p:sp>
      <p:pic>
        <p:nvPicPr>
          <p:cNvPr id="2050" name="Picture 2" descr="https://encrypted-tbn0.gstatic.com/images?q=tbn:ANd9GcRVNAowex1doy260ean3-JCgzNaar1FgelmALV26Egl2XgJTG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717032"/>
            <a:ext cx="3024336" cy="27916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587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Ergenliğe Özgü Bazı Özellikler</a:t>
            </a:r>
            <a:endParaRPr lang="tr-TR" dirty="0"/>
          </a:p>
        </p:txBody>
      </p:sp>
      <p:sp>
        <p:nvSpPr>
          <p:cNvPr id="3" name="İçerik Yer Tutucusu 2"/>
          <p:cNvSpPr>
            <a:spLocks noGrp="1"/>
          </p:cNvSpPr>
          <p:nvPr>
            <p:ph idx="1"/>
          </p:nvPr>
        </p:nvSpPr>
        <p:spPr/>
        <p:txBody>
          <a:bodyPr/>
          <a:lstStyle/>
          <a:p>
            <a:r>
              <a:rPr lang="tr-TR" b="1" dirty="0" smtClean="0"/>
              <a:t>Ben-merkezci düşünme: </a:t>
            </a:r>
            <a:r>
              <a:rPr lang="tr-TR" dirty="0" smtClean="0"/>
              <a:t>Ergen sürekli olarak çevresindeki kişiler tarafından izlendiği düşüncesindedir. </a:t>
            </a:r>
          </a:p>
          <a:p>
            <a:endParaRPr lang="tr-TR" dirty="0"/>
          </a:p>
        </p:txBody>
      </p:sp>
      <p:pic>
        <p:nvPicPr>
          <p:cNvPr id="3074" name="Picture 2" descr="http://www.hafif.org/imaj/hafifmesrep/e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413145"/>
            <a:ext cx="4119364" cy="41747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05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urksolu.com.tr/218/foto/kurs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429001"/>
            <a:ext cx="3816424" cy="316251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2000" dirty="0"/>
              <a:t>Ergenliğe Özgü Bazı Özellikler</a:t>
            </a:r>
          </a:p>
        </p:txBody>
      </p:sp>
      <p:sp>
        <p:nvSpPr>
          <p:cNvPr id="3" name="İçerik Yer Tutucusu 2"/>
          <p:cNvSpPr>
            <a:spLocks noGrp="1"/>
          </p:cNvSpPr>
          <p:nvPr>
            <p:ph idx="1"/>
          </p:nvPr>
        </p:nvSpPr>
        <p:spPr/>
        <p:txBody>
          <a:bodyPr/>
          <a:lstStyle/>
          <a:p>
            <a:r>
              <a:rPr lang="tr-TR" b="1" dirty="0" smtClean="0"/>
              <a:t>Kişisel efsane (gerçekçi olmayan iyimserlik): </a:t>
            </a:r>
            <a:r>
              <a:rPr lang="tr-TR" dirty="0" smtClean="0"/>
              <a:t>Ergenler kendilerini özel bireyler olarak görürler. Benzersiz deneyimlere sahip olduklarına ve tüm dünyayı yöneten kuralların kendileri için geçerli olmadığına inanırlar. Kazalar, hastalıklar gibi olumsuz yaşantıların kendilerine hiç ulaşmayacağını düşünürler. </a:t>
            </a:r>
            <a:endParaRPr lang="tr-TR" dirty="0"/>
          </a:p>
        </p:txBody>
      </p:sp>
    </p:spTree>
    <p:extLst>
      <p:ext uri="{BB962C8B-B14F-4D97-AF65-F5344CB8AC3E}">
        <p14:creationId xmlns:p14="http://schemas.microsoft.com/office/powerpoint/2010/main" val="3781019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Ergenliğe Özgü Bazı Özellikler</a:t>
            </a:r>
          </a:p>
        </p:txBody>
      </p:sp>
      <p:sp>
        <p:nvSpPr>
          <p:cNvPr id="3" name="İçerik Yer Tutucusu 2"/>
          <p:cNvSpPr>
            <a:spLocks noGrp="1"/>
          </p:cNvSpPr>
          <p:nvPr>
            <p:ph idx="1"/>
          </p:nvPr>
        </p:nvSpPr>
        <p:spPr/>
        <p:txBody>
          <a:bodyPr/>
          <a:lstStyle/>
          <a:p>
            <a:r>
              <a:rPr lang="tr-TR" b="1" dirty="0" smtClean="0"/>
              <a:t>Kararsızlık: </a:t>
            </a:r>
            <a:r>
              <a:rPr lang="tr-TR" dirty="0" smtClean="0"/>
              <a:t>Artık yaşamın kendilerine sunduğu seçeneklerin daha fazla farkında olan ergenler, neyi yapmak istedikleri konusunda kararsızlık sergileyebilirler.</a:t>
            </a:r>
            <a:endParaRPr lang="tr-TR" dirty="0"/>
          </a:p>
        </p:txBody>
      </p:sp>
      <p:pic>
        <p:nvPicPr>
          <p:cNvPr id="5122" name="Picture 2" descr="http://www.candemirag.com/wp-content/uploads/2011/07/kararsizli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901" y="2996951"/>
            <a:ext cx="5060554" cy="33572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881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Ergenliğe Özgü Bazı Özellikler</a:t>
            </a:r>
          </a:p>
        </p:txBody>
      </p:sp>
      <p:sp>
        <p:nvSpPr>
          <p:cNvPr id="3" name="İçerik Yer Tutucusu 2"/>
          <p:cNvSpPr>
            <a:spLocks noGrp="1"/>
          </p:cNvSpPr>
          <p:nvPr>
            <p:ph idx="1"/>
          </p:nvPr>
        </p:nvSpPr>
        <p:spPr/>
        <p:txBody>
          <a:bodyPr/>
          <a:lstStyle/>
          <a:p>
            <a:r>
              <a:rPr lang="tr-TR" b="1" dirty="0" smtClean="0"/>
              <a:t>Görünen iki yüzlülük: </a:t>
            </a:r>
            <a:r>
              <a:rPr lang="tr-TR" dirty="0" smtClean="0"/>
              <a:t>Ergenler, genellikle ideallerini ifade etmek ile bu idealleri gerçekleştirmek için gerekli fedakarlıklarda bulunmak arasındaki farkın bilincine varamazlar. </a:t>
            </a:r>
            <a:endParaRPr lang="tr-TR" dirty="0"/>
          </a:p>
        </p:txBody>
      </p:sp>
      <p:pic>
        <p:nvPicPr>
          <p:cNvPr id="6146" name="Picture 2" descr="http://iblog.milliyet.com.tr/imgroot/blogv7/Blog333/2013/02/28/40/404618-3-4-e4a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753" y="3212976"/>
            <a:ext cx="5389827" cy="32221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185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blog.milliyet.com.tr/imgroot/blogv7/Blog333/2011/12/12/59/338428-3-4-ec6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132705"/>
            <a:ext cx="4275347" cy="3518401"/>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2000" dirty="0"/>
              <a:t>Ergenliğe Özgü Bazı Özellikler</a:t>
            </a:r>
          </a:p>
        </p:txBody>
      </p:sp>
      <p:sp>
        <p:nvSpPr>
          <p:cNvPr id="3" name="İçerik Yer Tutucusu 2"/>
          <p:cNvSpPr>
            <a:spLocks noGrp="1"/>
          </p:cNvSpPr>
          <p:nvPr>
            <p:ph idx="1"/>
          </p:nvPr>
        </p:nvSpPr>
        <p:spPr/>
        <p:txBody>
          <a:bodyPr>
            <a:normAutofit/>
          </a:bodyPr>
          <a:lstStyle/>
          <a:p>
            <a:r>
              <a:rPr lang="tr-TR" b="1" dirty="0" smtClean="0"/>
              <a:t>Devamlı aynaya bakma: </a:t>
            </a:r>
            <a:r>
              <a:rPr lang="tr-TR" dirty="0" smtClean="0"/>
              <a:t>Ergenlikle birlikte insan bedeninde önemli değişiklikler olur. Ergen, bedeninde meydana gelen bu hızlı değişimi aynı hızla kabullenemez. Ayna karşındaki ergen bu dönüşümü yakalamaya, aynada gördüğünü “kendisi” olarak kabullenmeye çalışmaktadır. </a:t>
            </a:r>
            <a:endParaRPr lang="tr-TR" dirty="0"/>
          </a:p>
        </p:txBody>
      </p:sp>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762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ekibisa.com/wp-content/uploads/2010/08/kisisel-gelisi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88841"/>
            <a:ext cx="8784976"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dirty="0" smtClean="0"/>
              <a:t>GELİŞİM NEDİR?</a:t>
            </a:r>
            <a:endParaRPr lang="tr-TR" dirty="0"/>
          </a:p>
        </p:txBody>
      </p:sp>
      <p:sp>
        <p:nvSpPr>
          <p:cNvPr id="3" name="İçerik Yer Tutucusu 2"/>
          <p:cNvSpPr>
            <a:spLocks noGrp="1"/>
          </p:cNvSpPr>
          <p:nvPr>
            <p:ph idx="1"/>
          </p:nvPr>
        </p:nvSpPr>
        <p:spPr/>
        <p:txBody>
          <a:bodyPr/>
          <a:lstStyle/>
          <a:p>
            <a:r>
              <a:rPr lang="tr-TR" dirty="0" smtClean="0"/>
              <a:t>Büyüme, olgunlaşma ve öğrenmenin etkileşimi ile yaşam boyu bireyin bedeninde, zihninde ya da davranışında olumlu yönde meydana gelen, niceliksel ve niteliksel değişimlerin tümünü içerir.</a:t>
            </a:r>
            <a:endParaRPr lang="tr-TR" dirty="0"/>
          </a:p>
        </p:txBody>
      </p:sp>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31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Ergenlikte Kimlik Gelişimi</a:t>
            </a:r>
            <a:endParaRPr lang="tr-TR" dirty="0"/>
          </a:p>
        </p:txBody>
      </p:sp>
      <p:sp>
        <p:nvSpPr>
          <p:cNvPr id="3" name="İçerik Yer Tutucusu 2"/>
          <p:cNvSpPr>
            <a:spLocks noGrp="1"/>
          </p:cNvSpPr>
          <p:nvPr>
            <p:ph idx="1"/>
          </p:nvPr>
        </p:nvSpPr>
        <p:spPr/>
        <p:txBody>
          <a:bodyPr/>
          <a:lstStyle/>
          <a:p>
            <a:r>
              <a:rPr lang="tr-TR" dirty="0"/>
              <a:t>İnsanın kimlik duygusunu araması, ergenlik döneminde ön plana çıkar. </a:t>
            </a:r>
            <a:endParaRPr lang="tr-TR" dirty="0" smtClean="0"/>
          </a:p>
          <a:p>
            <a:r>
              <a:rPr lang="tr-TR" dirty="0" smtClean="0"/>
              <a:t>Genç</a:t>
            </a:r>
            <a:r>
              <a:rPr lang="tr-TR" dirty="0"/>
              <a:t>, çevresindekilerin kendisiyle ilgili düşüncelerine </a:t>
            </a:r>
            <a:r>
              <a:rPr lang="tr-TR" dirty="0" smtClean="0"/>
              <a:t>de önem </a:t>
            </a:r>
            <a:r>
              <a:rPr lang="tr-TR" dirty="0"/>
              <a:t>verir. </a:t>
            </a:r>
          </a:p>
        </p:txBody>
      </p:sp>
      <p:pic>
        <p:nvPicPr>
          <p:cNvPr id="1026" name="Picture 2" descr="http://e-devlet.edevlet.info.tr/medya/2014-06-12/medium/kiml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501008"/>
            <a:ext cx="4392488" cy="28803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524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Ergenlikte Kimlik Gelişimi</a:t>
            </a:r>
          </a:p>
        </p:txBody>
      </p:sp>
      <p:sp>
        <p:nvSpPr>
          <p:cNvPr id="3" name="İçerik Yer Tutucusu 2"/>
          <p:cNvSpPr>
            <a:spLocks noGrp="1"/>
          </p:cNvSpPr>
          <p:nvPr>
            <p:ph idx="1"/>
          </p:nvPr>
        </p:nvSpPr>
        <p:spPr/>
        <p:txBody>
          <a:bodyPr/>
          <a:lstStyle/>
          <a:p>
            <a:r>
              <a:rPr lang="tr-TR" dirty="0"/>
              <a:t>Kimlik; bireyin yalnızca kendine özgü tutumlarından, duygularından, algılarından, değerlerinden ve davranışlarından oluşan, kendi hakkındaki görüşüdür</a:t>
            </a:r>
            <a:r>
              <a:rPr lang="tr-TR" dirty="0" smtClean="0"/>
              <a:t>.</a:t>
            </a:r>
          </a:p>
          <a:p>
            <a:r>
              <a:rPr lang="tr-TR" dirty="0" smtClean="0"/>
              <a:t>Kimlik literatürde en genel anlamıyla, bireyin “ben kimim?” sorusuna verdiği yanıt olarak tanımlanmaktadır. </a:t>
            </a:r>
          </a:p>
          <a:p>
            <a:endParaRPr lang="tr-TR" dirty="0"/>
          </a:p>
        </p:txBody>
      </p:sp>
      <p:pic>
        <p:nvPicPr>
          <p:cNvPr id="2050" name="Picture 2" descr="http://iblog.milliyet.com.tr/imgroot/blogv7/Blog333/2012/02/08/37/347812-3-4-19c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573016"/>
            <a:ext cx="3816424" cy="30243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528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Ergenlikte Kimlik Gelişimi</a:t>
            </a:r>
          </a:p>
        </p:txBody>
      </p:sp>
      <p:sp>
        <p:nvSpPr>
          <p:cNvPr id="3" name="İçerik Yer Tutucusu 2"/>
          <p:cNvSpPr>
            <a:spLocks noGrp="1"/>
          </p:cNvSpPr>
          <p:nvPr>
            <p:ph idx="1"/>
          </p:nvPr>
        </p:nvSpPr>
        <p:spPr/>
        <p:txBody>
          <a:bodyPr>
            <a:normAutofit/>
          </a:bodyPr>
          <a:lstStyle/>
          <a:p>
            <a:pPr marL="0" indent="0">
              <a:buNone/>
            </a:pPr>
            <a:r>
              <a:rPr lang="tr-TR" dirty="0"/>
              <a:t>Kimlik oluşumu şu sorulara cevap aranarak belirlenir:</a:t>
            </a:r>
          </a:p>
          <a:p>
            <a:r>
              <a:rPr lang="tr-TR" dirty="0"/>
              <a:t>Ben kimim? (Kendimizi tanıma ve kendimize ilişkin kararları kapsar.)</a:t>
            </a:r>
          </a:p>
          <a:p>
            <a:r>
              <a:rPr lang="tr-TR" dirty="0"/>
              <a:t>Benim için neler değerlidir? (Bireyin değerler sistemini kapsar.)</a:t>
            </a:r>
          </a:p>
          <a:p>
            <a:r>
              <a:rPr lang="tr-TR" dirty="0"/>
              <a:t>Hayattan neler istiyorum? (Bireyin çeşitli istek ve ideallerini kapsar.)</a:t>
            </a:r>
          </a:p>
          <a:p>
            <a:endParaRPr lang="tr-TR" dirty="0"/>
          </a:p>
        </p:txBody>
      </p:sp>
      <p:pic>
        <p:nvPicPr>
          <p:cNvPr id="3074" name="Picture 2" descr="http://www.pdfkitapoku.com/wp-content/uploads/2015/01/istek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975" y="4193704"/>
            <a:ext cx="3374504" cy="26642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5463126"/>
            <a:ext cx="1379984"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148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Ergenlikte Kimlik Gelişimi</a:t>
            </a:r>
          </a:p>
        </p:txBody>
      </p:sp>
      <p:sp>
        <p:nvSpPr>
          <p:cNvPr id="3" name="İçerik Yer Tutucusu 2"/>
          <p:cNvSpPr>
            <a:spLocks noGrp="1"/>
          </p:cNvSpPr>
          <p:nvPr>
            <p:ph idx="1"/>
          </p:nvPr>
        </p:nvSpPr>
        <p:spPr/>
        <p:txBody>
          <a:bodyPr/>
          <a:lstStyle/>
          <a:p>
            <a:r>
              <a:rPr lang="tr-TR" dirty="0" smtClean="0"/>
              <a:t>Bu sorulara verilecek cevaplar, bireyin kendisine ilişkin kararlarını, değerler sistemini ve ideallerini kapsar. Böylece kimlik ortaya çıkar.</a:t>
            </a:r>
          </a:p>
          <a:p>
            <a:endParaRPr lang="tr-TR" dirty="0"/>
          </a:p>
        </p:txBody>
      </p:sp>
      <p:pic>
        <p:nvPicPr>
          <p:cNvPr id="4100" name="Picture 4" descr="http://images.clipartlogo.com/files/images/26/265872/funny-chick-cartoon-newborn-coming-out-from-the-egg_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214" y="3068960"/>
            <a:ext cx="3916964" cy="3305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771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Ergenlikte Kimlik Gelişimi</a:t>
            </a:r>
          </a:p>
        </p:txBody>
      </p:sp>
      <p:sp>
        <p:nvSpPr>
          <p:cNvPr id="3" name="İçerik Yer Tutucusu 2"/>
          <p:cNvSpPr>
            <a:spLocks noGrp="1"/>
          </p:cNvSpPr>
          <p:nvPr>
            <p:ph idx="1"/>
          </p:nvPr>
        </p:nvSpPr>
        <p:spPr/>
        <p:txBody>
          <a:bodyPr/>
          <a:lstStyle/>
          <a:p>
            <a:r>
              <a:rPr lang="tr-TR" dirty="0"/>
              <a:t> Eğer birey daha önceki gelişimsel dönemlerini sağlıklı bir biçimde atlattıysa ya da gerek ailevi gerekse sosyal ilişkilerindeki çatışmaları çözebildiyse sağlıklı bir kimlik oluşturur.</a:t>
            </a:r>
          </a:p>
        </p:txBody>
      </p:sp>
      <p:pic>
        <p:nvPicPr>
          <p:cNvPr id="5122" name="Picture 2" descr="http://www.saglikkosesi.net/wp-content/uploads/2011/11/saglikli-kal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212976"/>
            <a:ext cx="3954016" cy="30735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160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amsunahaber.com/d/news/45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293096"/>
            <a:ext cx="5472608" cy="2359149"/>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2000" dirty="0"/>
              <a:t>Ergenlikte Kimlik Gelişimi</a:t>
            </a:r>
          </a:p>
        </p:txBody>
      </p:sp>
      <p:sp>
        <p:nvSpPr>
          <p:cNvPr id="3" name="İçerik Yer Tutucusu 2"/>
          <p:cNvSpPr>
            <a:spLocks noGrp="1"/>
          </p:cNvSpPr>
          <p:nvPr>
            <p:ph idx="1"/>
          </p:nvPr>
        </p:nvSpPr>
        <p:spPr/>
        <p:txBody>
          <a:bodyPr>
            <a:normAutofit/>
          </a:bodyPr>
          <a:lstStyle/>
          <a:p>
            <a:r>
              <a:rPr lang="tr-TR" dirty="0" smtClean="0"/>
              <a:t>Genç </a:t>
            </a:r>
            <a:r>
              <a:rPr lang="tr-TR" dirty="0"/>
              <a:t>çevresinde gördüğü, beğendiği, etkilendiği, değerli saydığı kişileri kendisine mal eder, onlarla özdeşleşir</a:t>
            </a:r>
            <a:r>
              <a:rPr lang="tr-TR" dirty="0" smtClean="0"/>
              <a:t>.</a:t>
            </a:r>
          </a:p>
          <a:p>
            <a:r>
              <a:rPr lang="tr-TR" dirty="0"/>
              <a:t>Bu kişiler gencin öğretmeni, arkadaşı, kardeşi, sevdiği sanatçı yada bir roman kahramanı olabilir. İşte genç bu kişilerin giyim tarzlarını, konuşmalarını, tavır ve davranışlarını taklit eder, onlarla bu anlamda özdeşleşir. Bu aşırıya kaçmadıkça doğal bir süreçtir.</a:t>
            </a:r>
          </a:p>
        </p:txBody>
      </p:sp>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864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Ergenlikte Kimlik Gelişimi</a:t>
            </a:r>
          </a:p>
        </p:txBody>
      </p:sp>
      <p:sp>
        <p:nvSpPr>
          <p:cNvPr id="3" name="İçerik Yer Tutucusu 2"/>
          <p:cNvSpPr>
            <a:spLocks noGrp="1"/>
          </p:cNvSpPr>
          <p:nvPr>
            <p:ph idx="1"/>
          </p:nvPr>
        </p:nvSpPr>
        <p:spPr/>
        <p:txBody>
          <a:bodyPr/>
          <a:lstStyle/>
          <a:p>
            <a:r>
              <a:rPr lang="tr-TR" dirty="0"/>
              <a:t>Ergenler gelişimleri açısından uygun modellerle karşılaşırlarsa sağlıklı bir kimlik geliştirebilirler. Aksi durumda kimlik arayışı ve karmaşası sürer gider.</a:t>
            </a:r>
          </a:p>
        </p:txBody>
      </p:sp>
      <p:pic>
        <p:nvPicPr>
          <p:cNvPr id="7170" name="Picture 2" descr="http://www.tanlademirbilek.com/wp-content/uploads/2013/11/buyut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00" y="2879401"/>
            <a:ext cx="2400919" cy="35755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95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Ergenlikte Arkadaşlık İlişkileri</a:t>
            </a:r>
            <a:endParaRPr lang="tr-TR" dirty="0"/>
          </a:p>
        </p:txBody>
      </p:sp>
      <p:sp>
        <p:nvSpPr>
          <p:cNvPr id="3" name="İçerik Yer Tutucusu 2"/>
          <p:cNvSpPr>
            <a:spLocks noGrp="1"/>
          </p:cNvSpPr>
          <p:nvPr>
            <p:ph idx="1"/>
          </p:nvPr>
        </p:nvSpPr>
        <p:spPr/>
        <p:txBody>
          <a:bodyPr/>
          <a:lstStyle/>
          <a:p>
            <a:r>
              <a:rPr lang="tr-TR" dirty="0" smtClean="0"/>
              <a:t>Ergen davranışlarının odaklandığı temel alanlardan biri arkadaş ve akranlarıyla ilişkileridir. </a:t>
            </a:r>
          </a:p>
          <a:p>
            <a:r>
              <a:rPr lang="tr-TR" dirty="0"/>
              <a:t>G</a:t>
            </a:r>
            <a:r>
              <a:rPr lang="tr-TR" dirty="0" smtClean="0"/>
              <a:t>rup ortamında güç, aidiyet ve güven kazanır. Tek başına yapamayacağını düşündüğü işleri akranlarıyla birlikte karar vererek ortaklaşa yapmaya çalışır.</a:t>
            </a:r>
            <a:endParaRPr lang="tr-TR" dirty="0"/>
          </a:p>
        </p:txBody>
      </p:sp>
      <p:pic>
        <p:nvPicPr>
          <p:cNvPr id="8194" name="Picture 2" descr="https://encrypted-tbn2.gstatic.com/images?q=tbn:ANd9GcQ0zN94n8EsfH7U285GY7-fvKmhZabJ-fJnAxEvJueae66QArR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7" y="3717032"/>
            <a:ext cx="4896544" cy="2848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049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blog.adresgezgini.com/wp-content/uploads/sosyal-medya-strateji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601469"/>
            <a:ext cx="7450976" cy="288032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2000" dirty="0"/>
              <a:t>Ergenlikte Arkadaşlık İlişkileri</a:t>
            </a:r>
          </a:p>
        </p:txBody>
      </p:sp>
      <p:sp>
        <p:nvSpPr>
          <p:cNvPr id="3" name="İçerik Yer Tutucusu 2"/>
          <p:cNvSpPr>
            <a:spLocks noGrp="1"/>
          </p:cNvSpPr>
          <p:nvPr>
            <p:ph idx="1"/>
          </p:nvPr>
        </p:nvSpPr>
        <p:spPr/>
        <p:txBody>
          <a:bodyPr/>
          <a:lstStyle/>
          <a:p>
            <a:r>
              <a:rPr lang="tr-TR" dirty="0" smtClean="0"/>
              <a:t>Akran grubu ergene kişinin kendisini test etmesini, denemesini ve sorunlarla başa çıkmasını öğretir, kendini kanıtlama zemini olarak işlev görür.</a:t>
            </a:r>
          </a:p>
          <a:p>
            <a:r>
              <a:rPr lang="tr-TR" dirty="0" smtClean="0"/>
              <a:t>Böylelikle akran grubu gencin sosyal öğrenme deneyimlerini artırır.</a:t>
            </a:r>
            <a:endParaRPr lang="tr-TR" dirty="0"/>
          </a:p>
        </p:txBody>
      </p:sp>
    </p:spTree>
    <p:extLst>
      <p:ext uri="{BB962C8B-B14F-4D97-AF65-F5344CB8AC3E}">
        <p14:creationId xmlns:p14="http://schemas.microsoft.com/office/powerpoint/2010/main" val="3884296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Ergenlikte Arkadaşlık İlişkileri</a:t>
            </a:r>
          </a:p>
        </p:txBody>
      </p:sp>
      <p:sp>
        <p:nvSpPr>
          <p:cNvPr id="3" name="İçerik Yer Tutucusu 2"/>
          <p:cNvSpPr>
            <a:spLocks noGrp="1"/>
          </p:cNvSpPr>
          <p:nvPr>
            <p:ph idx="1"/>
          </p:nvPr>
        </p:nvSpPr>
        <p:spPr/>
        <p:txBody>
          <a:bodyPr>
            <a:normAutofit/>
          </a:bodyPr>
          <a:lstStyle/>
          <a:p>
            <a:r>
              <a:rPr lang="tr-TR" dirty="0"/>
              <a:t>Ergenin akran grubu zaman içinde hem yapı hem de üyeler açısından değişim </a:t>
            </a:r>
            <a:r>
              <a:rPr lang="tr-TR" dirty="0" smtClean="0"/>
              <a:t>gösterir.</a:t>
            </a:r>
          </a:p>
          <a:p>
            <a:r>
              <a:rPr lang="tr-TR" dirty="0" smtClean="0"/>
              <a:t>Gelişim </a:t>
            </a:r>
            <a:r>
              <a:rPr lang="tr-TR" dirty="0"/>
              <a:t>sürecinde kimlik bütünlüğü oluştukça, çatışmalar çözümlendikçe ya da çatışmalar daha da alevlendikçe ergen ruhsal açıdan daha farklı ilişki örüntülerine </a:t>
            </a:r>
            <a:r>
              <a:rPr lang="tr-TR" dirty="0" smtClean="0"/>
              <a:t>ihtiyaç duyabilir.</a:t>
            </a:r>
          </a:p>
          <a:p>
            <a:r>
              <a:rPr lang="tr-TR" dirty="0" smtClean="0"/>
              <a:t>Özellikle </a:t>
            </a:r>
            <a:r>
              <a:rPr lang="tr-TR" dirty="0"/>
              <a:t>ergenliğin son dönemine doğru karşı </a:t>
            </a:r>
            <a:r>
              <a:rPr lang="tr-TR" dirty="0" smtClean="0"/>
              <a:t>cinsiyetle arkadaşlığa yönelimi artacaktır.</a:t>
            </a:r>
            <a:endParaRPr lang="tr-TR" dirty="0"/>
          </a:p>
        </p:txBody>
      </p:sp>
      <p:sp>
        <p:nvSpPr>
          <p:cNvPr id="4" name="AutoShape 2" descr="https://encrypted-tbn2.gstatic.com/images?q=tbn:ANd9GcQAE37EfrCXmvMN06uprCl5eWYduoAGlLVHzbnmbY-9eoRSr47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44" name="Picture 4" descr="http://eakademi.gediz.edu.tr/images/products/00/00/16/16_buy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149080"/>
            <a:ext cx="262508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81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GELİŞİM NEDİR?</a:t>
            </a:r>
          </a:p>
        </p:txBody>
      </p:sp>
      <p:sp>
        <p:nvSpPr>
          <p:cNvPr id="3" name="İçerik Yer Tutucusu 2"/>
          <p:cNvSpPr>
            <a:spLocks noGrp="1"/>
          </p:cNvSpPr>
          <p:nvPr>
            <p:ph idx="1"/>
          </p:nvPr>
        </p:nvSpPr>
        <p:spPr/>
        <p:txBody>
          <a:bodyPr/>
          <a:lstStyle/>
          <a:p>
            <a:r>
              <a:rPr lang="tr-TR" dirty="0" smtClean="0"/>
              <a:t>Nicel değişim, boy, kilo gibi miktarda meydana gelen değişimlerdir. Nitel değişimler ise daha karmaşıktır. Süreç ve işleyişle ilgili değişiklikleri içerir ve yaşam boyu devam eder. </a:t>
            </a:r>
            <a:endParaRPr lang="tr-TR" dirty="0"/>
          </a:p>
        </p:txBody>
      </p:sp>
      <p:sp>
        <p:nvSpPr>
          <p:cNvPr id="4" name="AutoShape 2" descr="data:image/jpeg;base64,/9j/4AAQSkZJRgABAQAAAQABAAD/2wCEAAkGBxQSEhQUEhQVFBUXGBcVFRgVFxQXGhUVGhkfFhcYFRYaHCggHB4lHBcVITIkJSksLi4uFx8zODMsNygtLiwBCgoKDQ0OGhAQGywcHBwuKy4tLC8vNywrLCwwLSssLjcrLDQsLCsrLCstLS0sLCwsLCwsNywsLDgrNzcsLSsrN//AABEIAKAAkwMBIgACEQEDEQH/xAAcAAACAgMBAQAAAAAAAAAAAAAABQEHAgQGCAP/xABIEAABAwICBwQFBwkGBwAAAAABAAIDBBESIQUGBzFBUYETImFxMoKRobEUI0Jyc3SSFzM1UmKDssHRJDRTosLSFUNUY2Sz8f/EABoBAQEAAgMAAAAAAAAAAAAAAAABAgQDBQb/xAAlEQEAAgICAQQBBQAAAAAAAAAAAQIDEQQSIQUxUWETFEGhwdH/2gAMAwEAAhEDEQA/ALxQhCAQhCAQhY4kGSxcoklDQSSAALknIAcyVzdXrvSjKJzqh+dmQDGTbx9EdSg42s0DHpav0iagvb8mEcUIuRhu1zi+19xIGVs11OyfSMlRoynklOJ+Fzb8SGvLBfmbAZqmNZtenT1Us1Fjp+2jEMgLm98C4DssgbHmfNd/s/2hUkVPHTmGWBsTWsLyA9tzfMluYvmcxz3rEWwhL9GaXhqAXQSslANiWuBsfEcFvY1kMkKLqUAhCEAhCEAhCEAhCEAtLSOlIoBimkZGOBe5rQfK5zW4Sq31t0NHpDSbYJXPa2OA4HMt6ZOJ7Tf9ksKkyGk+0Bj3FlHTz1Z4OjaGxkjf84+wyWckWk6kC8kFC05ns71EnkHOwtHsSePZFTgWE0wHmAvr+SmCwHb1GW6zmC3tap5Tt9HEOpkBIdVSSVTss53XaD+ywWaL+SfRRRRNDWYWAcBZq4kbJqbjPU/jjt7MCPySUv8AjVX44/8AYnk8Kk0Xq7Qdk35TWSRSjJ0bYQbEZWa7F3uisbY1QwxuruzkdLCTC1skjQ3ERjLgW3P6w6WySfaDs+gpGU743yuMtTHCQ8tOUhsbENHiun/JFBwnn8rhTyTaPh0GkNT9H1DsZjjEnCSM4HNPNpaRYrR/4TWU9zT17ZWt3R1QBFuRkBDuvvSwbIoP8WY9WqWbIKfeJpR1CblN/Ut+XXaopyflVC/B9GSleJmk8jcNIT3ROuNJUAdnOwOOXZvcGSA8jG6xuuRdsepyb9rMPwrR05sypaene8zS5CzAAM5Hd1g8buISJk7T8LZY66ySvVyoL6aEuycGBrhye3uuHQghNFmyCEIQCEIQCEIQfOV1hcm1uP8AVcdFNenjrdwM/bk2I+YkPZZ35RlhPknutbz8ne0ZOltC08nSnswb+GInotmbRrHQGC1ozH2QHJuHDboPgoN0FSlOq8znU7A/02DsnfWYcBPXDfqm6CEKUKivdsX5mj++0/8AEVYIVf7YR8xR/fab+JWAEEoQhBBSXTDA+amjIuA4zuyytGMvY9zCnJSfR7MdRPLnZuGBo+p33uHm54HqKSMNCExz1MDtweJ4/s5d46SMk/EE8CQ6RkEVRSyHIPxU7ieJf3o7+swj1vFPmlIEoQhUCEIQCxJWShyBDpOTtaymhG5jX1L7cCPm4gfAl0h9RPW7gk2hmYpamX9Z4ibv9CJuH+N0idFQIdGT9nV1EFj3sNSzkQ7uSAeT23/eBPgUk05aOSnmOWF5icd3dkGEX8MYjToIMkIQqK+2y/mKP77T/wAS78Kv9sp/s9J99p/irBQShQpQfCrnbGx73kBrGlzidwaBck+AAutPV+MiBmIWc4Y3DM2LziIueV189Od5rIjuleGuHNg7729WtI9ZNIxZQKtaaHtaaQN9No7SLwlj78Z/E0JhQVAkjZI3c9rXjycL/wA19JRdI9VJi1s1O4Yfk8ro2gcYiA+IgfVdh82FB0CEIVAhY2QpsZLS0xXCCGSV26Njn25kDIdTYdVulIdZZA4wU53zStJHOOMiR9/DIA/WVG1q1ROhpoo3nFIGjtHH6Tzm89SSmZdZQ0KbINDTdD28EkR+m0gHk7e09CAVGhavtoY5DcFzGlwPB30h0Nx8FvkJLoKTDLUQH6DxIz7OXvD/ADiQdDyUDxCEKivdsf5ik++0/wDEVYKrrbPJaKhHOtg9xVihAIKlYOegTseZK0j6MEYuc85ZeHqsaD+8TqyUavNu18h3yyySdAezZ/lY1OFIEWSCT5vSAO4VEOE5ixkhcSOpY93RvgugXN67RWijqAc6WVlQfswcMwH7pz0HSIWDH33bt4PNZqgQhCCHFIIYxLXvfnaCJsbOQfKS6TrhbD7U9lcACSbAZnwAzSHUy74O3d6VQ905yIydkwWPJjWDooOgClYEoVGRSauPZ1VO/hIHwO37/wA5Hu5Frx63inAKUa10hfTPLR347TR/aRHtGjrht1UDgFSvhRTiRjXt9F4Dm/VcLj4r7qis9th7mj/vsSssKs9tp7ujfvsSswIJSnWORwgeGEh7/m2EXBDpDgDgRuIuT0TYpJpCYPqoIRvaHTuy4C8bc/rOv6qSGVDTtjYxjdzWhoytkBYfBbKgKUAtetpWysex4u17XNcDxa4WI9i2EIOe1HqzJSsa6+OIup5L78cRwE9QAfWXQrltBN7HSFZDbuytjrGcsTrwygH90w28QeK6lSAIQhUINcpnCleyMkSTYYGcw6U4L9ASU4p4gxrWsFmtAa0Dg0ZAexc9pBpn0jTRi2GmY+ok35OkHZQj3THoF0wCg4HX7XGeiljjiawhzMZxgnO5GVj4LlfynVnKH8Lv9y2NsX96h+x/1uXBLruRyMlck1ifZ7j0j0nh5+JW+Su5n/Vq6ia5VNXVdnN2eHA53caQbi3G/irHcLhUrspP9vH2b/5K67ZLb497Xpuzz3rfGx8flzjxxqNQRao1Fo5ICMJp5XQ2/YyfGR4YHNHmDyT9I3R9lWkjdPEAbD/mREkXPix7vwJwJBuXM6hWu20/oz79ErNVZbbD+jPvsas0KiHFJtDsD5qmb9Z4iaf2Ihb/ANjpfdyW3pyv7CCWW1yxjiBxc7c1o8S4tHVfPV2gdBBGx7sTw0GQ85Dm8jzcSeqgZpFV640cUjopJ2te2wcCH5E7he1k8k3KldbNW6qStneyB7mPkxNIscQsM9/gVhktNY3EbbvBwYc15rlv0iI9/tZ1drlRQyOjlnax7bYgQ7K+7gnccocAQciLjyKpbW3VmqfVyujhc5ryMJbhse6BxItuVyU7LNaOQA9yY7WtM9o0nKw4MdaTjt2mY8/UuX1ukdBU0FSCQztTTTEW/Nzd1pPgJRGfautiOXHr/NJtdKF01DUsZm8xuLPrt77fe0La0DWieCKZpuJGNd5Ei5HtPuWbTMkIQqOd1dYXVFbM4ZukbE3n2cLLC/rPeV0DnKpNphraKV09NLK2CXCZMJyZKAG3PK4Az8M1Xz9ca92+rqN/CRwtw4FY70sRHy7zbD/eofsv9blwVktrNJVFR3pZ5ZHDcXPdcC97A+1aEeLe57jnwec1p5eLOS823p6bgev04vHri6TMxv8AdaWyr+/j7N6uh1Q0b3NHmQvKFO8su9r5GncCHuG/ruX2n0lIWi8j8hmS9xtzvcrnw0/HXXu6j1HmfrM/5da3Efw9F6xVzcdL2bg6T5RGGgEG7Tftdx4R4z6oXRAKrNkOqkjL1lQHBzm4YWvvcNIu55HC97Dy8Vajdy5oderLbYf0YP8AzY1ZoVY7a9+i/vsf8lZwVCbWJ4vTxuNhJOwH1LyAHzcxoTdpSfW/QvyumfE04H2xRPz7krc2HLO199l56ra6tgkfFNNUMkabEdtJe/DO+Y+KxkenHv8AaqT1q1hqmVszWTyBrJLMAOQGWQC4Ct0zVHNtTUA3AymmHwcksj5XuOJ73OJuSXOJceZJNz5rDJFrREROm7w+RiwWtN6d9xrX9ra1i1nrI6qVrZ3hrXAAC1vRHDPj8Vc1LJdjTfeAfcvITTJJdxc4uvvc5xNx4nNfcV1Ru7abL/uSf1Ux1mu9zvZyuTiy1pWlOvWPPzL1xLM2xuRbxIA6lcts1yp5WAfNMqZ2wHnFjvl4BxcB4NVK6q6Jqa+ZsLHzFtx2j+0kswcXO72flx9q9HaK0fHBEyKJoaxgwtFuAXK0503EIQqjVqqVkrHMkaHNcMLg4Ahw5EKodatkcjXF9CWmM3JicbOb+yx1sxv326q57IIUmEeWdI6CqoTaWGVhtxYbe0ZLQj0fIbBrHG+6wJt0AXrAR5m4y9x6KY6drc2taPIAfBTQ81aN1Irp/Qp3gH6T+40dT/RWfqbsrjpy2WrLZ5BmGWvGw775+kRbkrJspAViDSGNsskIVVWW2cDHoq//AFsf8lZgVZbafT0V9+j+IVmoJXNa3amwV7fnBhkHoyNAxDwN948F0qEHnvTWzSuhPcZ27LkAxkXtwJaSLe9c1U6Bqoz3qaZpybnE/LyIC9T4FiI//imkeYKXVWskF2U0x7xAswjhvubC2fuXX6B2Q1EhDql4hbkS0HG48wbZBXgGLPCmgq1e0BDRRiOBgaN7iAAXutbE48SmllkhVQhCEAhCEEWRZShBAClCEAoJXwrpxGxz3GzWNc5x5BoufgqF1n2oVNUSIC6miO4NPfcDuL3bwbcBa3NTZDstsbwZNGC9y2rY5wG8C4sTyF7DPmrMikBzBBHgbryS6bESXXJ4k5k9Tv6phofT09Kb08r4uNmnu+N2Hun3blNrD1UhV9s117dpDFDKwtlY3Hiabte29t29rr8Mx4qwGrJEoQoQShQFKAQhCAQhC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QSEhQUEhQVFBUXGBcVFRgVFxQXGhUVGhkfFhcYFRYaHCggHB4lHBcVITIkJSksLi4uFx8zODMsNygtLiwBCgoKDQ0OGhAQGywcHBwuKy4tLC8vNywrLCwwLSssLjcrLDQsLCsrLCstLS0sLCwsLCwsNywsLDgrNzcsLSsrN//AABEIAKAAkwMBIgACEQEDEQH/xAAcAAACAgMBAQAAAAAAAAAAAAAABQEHAgQGCAP/xABIEAABAwICBwQFBwkGBwAAAAABAAIDBBESIQUGBzFBUYETImFxMoKRobEUI0Jyc3SSFzM1UmKDssHRJDRTosLSFUNUY2Sz8f/EABoBAQEAAgMAAAAAAAAAAAAAAAABAgQDBQb/xAAlEQEAAgICAQQBBQAAAAAAAAAAAQIDEQQSIQUxUWETFEGhwdH/2gAMAwEAAhEDEQA/ALxQhCAQhCAQhY4kGSxcoklDQSSAALknIAcyVzdXrvSjKJzqh+dmQDGTbx9EdSg42s0DHpav0iagvb8mEcUIuRhu1zi+19xIGVs11OyfSMlRoynklOJ+Fzb8SGvLBfmbAZqmNZtenT1Us1Fjp+2jEMgLm98C4DssgbHmfNd/s/2hUkVPHTmGWBsTWsLyA9tzfMluYvmcxz3rEWwhL9GaXhqAXQSslANiWuBsfEcFvY1kMkKLqUAhCEAhCEAhCEAhCEAtLSOlIoBimkZGOBe5rQfK5zW4Sq31t0NHpDSbYJXPa2OA4HMt6ZOJ7Tf9ksKkyGk+0Bj3FlHTz1Z4OjaGxkjf84+wyWckWk6kC8kFC05ns71EnkHOwtHsSePZFTgWE0wHmAvr+SmCwHb1GW6zmC3tap5Tt9HEOpkBIdVSSVTss53XaD+ywWaL+SfRRRRNDWYWAcBZq4kbJqbjPU/jjt7MCPySUv8AjVX44/8AYnk8Kk0Xq7Qdk35TWSRSjJ0bYQbEZWa7F3uisbY1QwxuruzkdLCTC1skjQ3ERjLgW3P6w6WySfaDs+gpGU743yuMtTHCQ8tOUhsbENHiun/JFBwnn8rhTyTaPh0GkNT9H1DsZjjEnCSM4HNPNpaRYrR/4TWU9zT17ZWt3R1QBFuRkBDuvvSwbIoP8WY9WqWbIKfeJpR1CblN/Ut+XXaopyflVC/B9GSleJmk8jcNIT3ROuNJUAdnOwOOXZvcGSA8jG6xuuRdsepyb9rMPwrR05sypaene8zS5CzAAM5Hd1g8buISJk7T8LZY66ySvVyoL6aEuycGBrhye3uuHQghNFmyCEIQCEIQCEIQfOV1hcm1uP8AVcdFNenjrdwM/bk2I+YkPZZ35RlhPknutbz8ne0ZOltC08nSnswb+GInotmbRrHQGC1ozH2QHJuHDboPgoN0FSlOq8znU7A/02DsnfWYcBPXDfqm6CEKUKivdsX5mj++0/8AEVYIVf7YR8xR/fab+JWAEEoQhBBSXTDA+amjIuA4zuyytGMvY9zCnJSfR7MdRPLnZuGBo+p33uHm54HqKSMNCExz1MDtweJ4/s5d46SMk/EE8CQ6RkEVRSyHIPxU7ieJf3o7+swj1vFPmlIEoQhUCEIQCxJWShyBDpOTtaymhG5jX1L7cCPm4gfAl0h9RPW7gk2hmYpamX9Z4ibv9CJuH+N0idFQIdGT9nV1EFj3sNSzkQ7uSAeT23/eBPgUk05aOSnmOWF5icd3dkGEX8MYjToIMkIQqK+2y/mKP77T/wAS78Kv9sp/s9J99p/irBQShQpQfCrnbGx73kBrGlzidwaBck+AAutPV+MiBmIWc4Y3DM2LziIueV189Od5rIjuleGuHNg7729WtI9ZNIxZQKtaaHtaaQN9No7SLwlj78Z/E0JhQVAkjZI3c9rXjycL/wA19JRdI9VJi1s1O4Yfk8ro2gcYiA+IgfVdh82FB0CEIVAhY2QpsZLS0xXCCGSV26Njn25kDIdTYdVulIdZZA4wU53zStJHOOMiR9/DIA/WVG1q1ROhpoo3nFIGjtHH6Tzm89SSmZdZQ0KbINDTdD28EkR+m0gHk7e09CAVGhavtoY5DcFzGlwPB30h0Nx8FvkJLoKTDLUQH6DxIz7OXvD/ADiQdDyUDxCEKivdsf5ik++0/wDEVYKrrbPJaKhHOtg9xVihAIKlYOegTseZK0j6MEYuc85ZeHqsaD+8TqyUavNu18h3yyySdAezZ/lY1OFIEWSCT5vSAO4VEOE5ixkhcSOpY93RvgugXN67RWijqAc6WVlQfswcMwH7pz0HSIWDH33bt4PNZqgQhCCHFIIYxLXvfnaCJsbOQfKS6TrhbD7U9lcACSbAZnwAzSHUy74O3d6VQ905yIydkwWPJjWDooOgClYEoVGRSauPZ1VO/hIHwO37/wA5Hu5Frx63inAKUa10hfTPLR347TR/aRHtGjrht1UDgFSvhRTiRjXt9F4Dm/VcLj4r7qis9th7mj/vsSssKs9tp7ujfvsSswIJSnWORwgeGEh7/m2EXBDpDgDgRuIuT0TYpJpCYPqoIRvaHTuy4C8bc/rOv6qSGVDTtjYxjdzWhoytkBYfBbKgKUAtetpWysex4u17XNcDxa4WI9i2EIOe1HqzJSsa6+OIup5L78cRwE9QAfWXQrltBN7HSFZDbuytjrGcsTrwygH90w28QeK6lSAIQhUINcpnCleyMkSTYYGcw6U4L9ASU4p4gxrWsFmtAa0Dg0ZAexc9pBpn0jTRi2GmY+ok35OkHZQj3THoF0wCg4HX7XGeiljjiawhzMZxgnO5GVj4LlfynVnKH8Lv9y2NsX96h+x/1uXBLruRyMlck1ifZ7j0j0nh5+JW+Su5n/Vq6ia5VNXVdnN2eHA53caQbi3G/irHcLhUrspP9vH2b/5K67ZLb497Xpuzz3rfGx8flzjxxqNQRao1Fo5ICMJp5XQ2/YyfGR4YHNHmDyT9I3R9lWkjdPEAbD/mREkXPix7vwJwJBuXM6hWu20/oz79ErNVZbbD+jPvsas0KiHFJtDsD5qmb9Z4iaf2Ihb/ANjpfdyW3pyv7CCWW1yxjiBxc7c1o8S4tHVfPV2gdBBGx7sTw0GQ85Dm8jzcSeqgZpFV640cUjopJ2te2wcCH5E7he1k8k3KldbNW6qStneyB7mPkxNIscQsM9/gVhktNY3EbbvBwYc15rlv0iI9/tZ1drlRQyOjlnax7bYgQ7K+7gnccocAQciLjyKpbW3VmqfVyujhc5ryMJbhse6BxItuVyU7LNaOQA9yY7WtM9o0nKw4MdaTjt2mY8/UuX1ukdBU0FSCQztTTTEW/Nzd1pPgJRGfautiOXHr/NJtdKF01DUsZm8xuLPrt77fe0La0DWieCKZpuJGNd5Ei5HtPuWbTMkIQqOd1dYXVFbM4ZukbE3n2cLLC/rPeV0DnKpNphraKV09NLK2CXCZMJyZKAG3PK4Az8M1Xz9ca92+rqN/CRwtw4FY70sRHy7zbD/eofsv9blwVktrNJVFR3pZ5ZHDcXPdcC97A+1aEeLe57jnwec1p5eLOS823p6bgev04vHri6TMxv8AdaWyr+/j7N6uh1Q0b3NHmQvKFO8su9r5GncCHuG/ruX2n0lIWi8j8hmS9xtzvcrnw0/HXXu6j1HmfrM/5da3Efw9F6xVzcdL2bg6T5RGGgEG7Tftdx4R4z6oXRAKrNkOqkjL1lQHBzm4YWvvcNIu55HC97Dy8Vajdy5oderLbYf0YP8AzY1ZoVY7a9+i/vsf8lZwVCbWJ4vTxuNhJOwH1LyAHzcxoTdpSfW/QvyumfE04H2xRPz7krc2HLO199l56ra6tgkfFNNUMkabEdtJe/DO+Y+KxkenHv8AaqT1q1hqmVszWTyBrJLMAOQGWQC4Ct0zVHNtTUA3AymmHwcksj5XuOJ73OJuSXOJceZJNz5rDJFrREROm7w+RiwWtN6d9xrX9ra1i1nrI6qVrZ3hrXAAC1vRHDPj8Vc1LJdjTfeAfcvITTJJdxc4uvvc5xNx4nNfcV1Ru7abL/uSf1Ux1mu9zvZyuTiy1pWlOvWPPzL1xLM2xuRbxIA6lcts1yp5WAfNMqZ2wHnFjvl4BxcB4NVK6q6Jqa+ZsLHzFtx2j+0kswcXO72flx9q9HaK0fHBEyKJoaxgwtFuAXK0503EIQqjVqqVkrHMkaHNcMLg4Ahw5EKodatkcjXF9CWmM3JicbOb+yx1sxv326q57IIUmEeWdI6CqoTaWGVhtxYbe0ZLQj0fIbBrHG+6wJt0AXrAR5m4y9x6KY6drc2taPIAfBTQ81aN1Irp/Qp3gH6T+40dT/RWfqbsrjpy2WrLZ5BmGWvGw775+kRbkrJspAViDSGNsskIVVWW2cDHoq//AFsf8lZgVZbafT0V9+j+IVmoJXNa3amwV7fnBhkHoyNAxDwN948F0qEHnvTWzSuhPcZ27LkAxkXtwJaSLe9c1U6Bqoz3qaZpybnE/LyIC9T4FiI//imkeYKXVWskF2U0x7xAswjhvubC2fuXX6B2Q1EhDql4hbkS0HG48wbZBXgGLPCmgq1e0BDRRiOBgaN7iAAXutbE48SmllkhVQhCEAhCEEWRZShBAClCEAoJXwrpxGxz3GzWNc5x5BoufgqF1n2oVNUSIC6miO4NPfcDuL3bwbcBa3NTZDstsbwZNGC9y2rY5wG8C4sTyF7DPmrMikBzBBHgbryS6bESXXJ4k5k9Tv6phofT09Kb08r4uNmnu+N2Hun3blNrD1UhV9s117dpDFDKwtlY3Hiabte29t29rr8Mx4qwGrJEoQoQShQFKAQhCAQhC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7" name="Picture 5" descr="C:\Users\ASUS\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197130"/>
            <a:ext cx="2317828" cy="252280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mebk12.meb.gov.tr/meb_iys_dosyalar/38/15/216158/resimler/2013_10/04153455_cilginkim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148185"/>
            <a:ext cx="28575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SUS\Desktop\KOCASİNAN REHBERLİK ARAŞTIRMA MERKEZİ\DİĞER\KOCASİNAN RAM LOGOSU-DAİ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148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kaliteliresimler.com/data/media/11/Bebek_ve_kp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509120"/>
            <a:ext cx="4968552" cy="223224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2000" dirty="0"/>
              <a:t>Ergenlikte Arkadaşlık İlişkileri</a:t>
            </a:r>
          </a:p>
        </p:txBody>
      </p:sp>
      <p:sp>
        <p:nvSpPr>
          <p:cNvPr id="3" name="İçerik Yer Tutucusu 2"/>
          <p:cNvSpPr>
            <a:spLocks noGrp="1"/>
          </p:cNvSpPr>
          <p:nvPr>
            <p:ph idx="1"/>
          </p:nvPr>
        </p:nvSpPr>
        <p:spPr/>
        <p:txBody>
          <a:bodyPr>
            <a:normAutofit/>
          </a:bodyPr>
          <a:lstStyle/>
          <a:p>
            <a:pPr marL="0" indent="0">
              <a:buNone/>
            </a:pPr>
            <a:r>
              <a:rPr lang="tr-TR" dirty="0" smtClean="0"/>
              <a:t>Arkadaş gruplarındaki bireylerin benzer özellikleri vardır:</a:t>
            </a:r>
          </a:p>
          <a:p>
            <a:r>
              <a:rPr lang="tr-TR" dirty="0" smtClean="0"/>
              <a:t>Ergenlerin </a:t>
            </a:r>
            <a:r>
              <a:rPr lang="tr-TR" dirty="0"/>
              <a:t>arkadaşlarının da not ortalamaları, devamsızlık süreleri genellikle birbirine </a:t>
            </a:r>
            <a:r>
              <a:rPr lang="tr-TR" dirty="0" smtClean="0"/>
              <a:t>benzerdir.</a:t>
            </a:r>
          </a:p>
          <a:p>
            <a:r>
              <a:rPr lang="tr-TR" dirty="0" smtClean="0"/>
              <a:t>Serbest </a:t>
            </a:r>
            <a:r>
              <a:rPr lang="tr-TR" dirty="0"/>
              <a:t>zamanlarda gerçekleştirilen etkinlikler, sevilen müzik türleri, giyim tarzları </a:t>
            </a:r>
            <a:r>
              <a:rPr lang="tr-TR" dirty="0" smtClean="0"/>
              <a:t>benzerdir.</a:t>
            </a:r>
          </a:p>
          <a:p>
            <a:r>
              <a:rPr lang="tr-TR" dirty="0" smtClean="0"/>
              <a:t>Suç </a:t>
            </a:r>
            <a:r>
              <a:rPr lang="tr-TR" dirty="0"/>
              <a:t>işleme, çeteleşme, diğerlerine zarar verme davranışı gösteren ergenlerin arkadaşlarında da benzer davranım sorunları daha </a:t>
            </a:r>
            <a:r>
              <a:rPr lang="tr-TR" dirty="0" smtClean="0"/>
              <a:t>sıktır.</a:t>
            </a:r>
            <a:endParaRPr lang="tr-TR" dirty="0"/>
          </a:p>
        </p:txBody>
      </p:sp>
    </p:spTree>
    <p:extLst>
      <p:ext uri="{BB962C8B-B14F-4D97-AF65-F5344CB8AC3E}">
        <p14:creationId xmlns:p14="http://schemas.microsoft.com/office/powerpoint/2010/main" val="1449503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aileportal.com/wp-content/uploads/2013/04/Mutluluk-Ne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0" y="0"/>
            <a:ext cx="9144000" cy="6858000"/>
          </a:xfrm>
        </p:spPr>
        <p:txBody>
          <a:bodyPr/>
          <a:lstStyle/>
          <a:p>
            <a:pPr marL="0" indent="0" algn="ctr">
              <a:buNone/>
            </a:pPr>
            <a:endParaRPr lang="tr-TR" dirty="0" smtClean="0"/>
          </a:p>
          <a:p>
            <a:pPr marL="0" indent="0" algn="ctr">
              <a:buNone/>
            </a:pPr>
            <a:endParaRPr lang="tr-TR" b="1" dirty="0" smtClean="0"/>
          </a:p>
          <a:p>
            <a:pPr marL="0" indent="0" algn="ctr">
              <a:buNone/>
            </a:pPr>
            <a:r>
              <a:rPr lang="tr-TR" dirty="0"/>
              <a:t>"</a:t>
            </a:r>
            <a:r>
              <a:rPr lang="tr-TR" b="1" dirty="0" smtClean="0"/>
              <a:t>Benim </a:t>
            </a:r>
            <a:r>
              <a:rPr lang="tr-TR" b="1" dirty="0"/>
              <a:t>en iyi dostum terzimdir. </a:t>
            </a:r>
            <a:endParaRPr lang="tr-TR" b="1" dirty="0" smtClean="0"/>
          </a:p>
          <a:p>
            <a:pPr marL="0" indent="0" algn="ctr">
              <a:buNone/>
            </a:pPr>
            <a:r>
              <a:rPr lang="tr-TR" b="1" dirty="0" smtClean="0"/>
              <a:t>Çünkü, </a:t>
            </a:r>
            <a:r>
              <a:rPr lang="tr-TR" b="1" dirty="0"/>
              <a:t>ne zaman beni </a:t>
            </a:r>
            <a:r>
              <a:rPr lang="tr-TR" b="1" dirty="0" smtClean="0"/>
              <a:t>görse, </a:t>
            </a:r>
            <a:r>
              <a:rPr lang="tr-TR" b="1" dirty="0"/>
              <a:t>derhal </a:t>
            </a:r>
            <a:endParaRPr lang="tr-TR" b="1" dirty="0" smtClean="0"/>
          </a:p>
          <a:p>
            <a:pPr marL="0" indent="0" algn="ctr">
              <a:buNone/>
            </a:pPr>
            <a:r>
              <a:rPr lang="tr-TR" b="1" dirty="0" smtClean="0"/>
              <a:t>o </a:t>
            </a:r>
            <a:r>
              <a:rPr lang="tr-TR" b="1" dirty="0"/>
              <a:t>andaki ölçülerimi alır. </a:t>
            </a:r>
            <a:endParaRPr lang="tr-TR" b="1" dirty="0" smtClean="0"/>
          </a:p>
          <a:p>
            <a:pPr marL="0" indent="0" algn="ctr">
              <a:buNone/>
            </a:pPr>
            <a:r>
              <a:rPr lang="tr-TR" b="1" dirty="0" smtClean="0"/>
              <a:t>Oysa </a:t>
            </a:r>
            <a:r>
              <a:rPr lang="tr-TR" b="1" dirty="0"/>
              <a:t>bütün öteki </a:t>
            </a:r>
            <a:r>
              <a:rPr lang="tr-TR" b="1" dirty="0" smtClean="0"/>
              <a:t>tanıdıklarım, benim hala</a:t>
            </a:r>
          </a:p>
          <a:p>
            <a:pPr marL="0" indent="0" algn="ctr">
              <a:buNone/>
            </a:pPr>
            <a:r>
              <a:rPr lang="tr-TR" b="1" dirty="0" smtClean="0"/>
              <a:t> </a:t>
            </a:r>
            <a:r>
              <a:rPr lang="tr-TR" b="1" dirty="0"/>
              <a:t>eskisi gibi olduğumu düşünürler</a:t>
            </a:r>
            <a:r>
              <a:rPr lang="tr-TR" dirty="0" smtClean="0"/>
              <a:t>.</a:t>
            </a:r>
            <a:r>
              <a:rPr lang="tr-TR" dirty="0"/>
              <a:t> "</a:t>
            </a:r>
          </a:p>
        </p:txBody>
      </p:sp>
    </p:spTree>
    <p:extLst>
      <p:ext uri="{BB962C8B-B14F-4D97-AF65-F5344CB8AC3E}">
        <p14:creationId xmlns:p14="http://schemas.microsoft.com/office/powerpoint/2010/main" val="1678202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rcRect t="19991"/>
          <a:stretch>
            <a:fillRect/>
          </a:stretch>
        </p:blipFill>
        <p:spPr bwMode="auto">
          <a:xfrm>
            <a:off x="0" y="-17463"/>
            <a:ext cx="9144000" cy="695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525" y="1724025"/>
            <a:ext cx="2055813"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4068763" y="1203325"/>
            <a:ext cx="46037" cy="372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tr-TR"/>
          </a:p>
        </p:txBody>
      </p:sp>
      <p:sp>
        <p:nvSpPr>
          <p:cNvPr id="7" name="Metin kutusu 9"/>
          <p:cNvSpPr txBox="1">
            <a:spLocks noChangeArrowheads="1"/>
          </p:cNvSpPr>
          <p:nvPr/>
        </p:nvSpPr>
        <p:spPr bwMode="auto">
          <a:xfrm>
            <a:off x="4408488" y="2733675"/>
            <a:ext cx="47355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tr-TR">
                <a:solidFill>
                  <a:schemeClr val="bg1"/>
                </a:solidFill>
                <a:latin typeface="Calibri" pitchFamily="34" charset="0"/>
              </a:rPr>
              <a:t>SON</a:t>
            </a:r>
          </a:p>
          <a:p>
            <a:pPr eaLnBrk="1" hangingPunct="1"/>
            <a:r>
              <a:rPr lang="tr-TR" sz="2000" b="1">
                <a:solidFill>
                  <a:schemeClr val="bg1"/>
                </a:solidFill>
                <a:latin typeface="Calibri" pitchFamily="34" charset="0"/>
              </a:rPr>
              <a:t>KATILIMLARINIZDAN DOLAYI TEŞEKKÜR EDERİZ</a:t>
            </a:r>
          </a:p>
          <a:p>
            <a:pPr eaLnBrk="1" hangingPunct="1"/>
            <a:endParaRPr lang="tr-TR" sz="2000" b="1">
              <a:solidFill>
                <a:schemeClr val="bg1"/>
              </a:solidFill>
              <a:latin typeface="Calibri" pitchFamily="34" charset="0"/>
            </a:endParaRPr>
          </a:p>
        </p:txBody>
      </p:sp>
    </p:spTree>
    <p:extLst>
      <p:ext uri="{BB962C8B-B14F-4D97-AF65-F5344CB8AC3E}">
        <p14:creationId xmlns:p14="http://schemas.microsoft.com/office/powerpoint/2010/main" val="308360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Gelişimin Temel İlkeleri</a:t>
            </a:r>
            <a:endParaRPr lang="tr-TR" dirty="0"/>
          </a:p>
        </p:txBody>
      </p:sp>
      <p:sp>
        <p:nvSpPr>
          <p:cNvPr id="3" name="İçerik Yer Tutucusu 2"/>
          <p:cNvSpPr>
            <a:spLocks noGrp="1"/>
          </p:cNvSpPr>
          <p:nvPr>
            <p:ph idx="1"/>
          </p:nvPr>
        </p:nvSpPr>
        <p:spPr/>
        <p:txBody>
          <a:bodyPr/>
          <a:lstStyle/>
          <a:p>
            <a:r>
              <a:rPr lang="tr-TR" dirty="0" smtClean="0"/>
              <a:t>Gelişim, kalıtım ve çevrenin karşılıklı etkileşiminin ürünüdür.</a:t>
            </a:r>
          </a:p>
          <a:p>
            <a:r>
              <a:rPr lang="tr-TR" dirty="0" smtClean="0"/>
              <a:t>Gelişim kazanım ve kayıpları içerir. </a:t>
            </a:r>
          </a:p>
          <a:p>
            <a:r>
              <a:rPr lang="tr-TR" dirty="0" smtClean="0"/>
              <a:t>Gelişim bir bütündür ve gelişim alanları birbirleriyle etkileşim içindedir.</a:t>
            </a:r>
          </a:p>
          <a:p>
            <a:r>
              <a:rPr lang="tr-TR" dirty="0" smtClean="0"/>
              <a:t>Gelişim nöbetleşe devam eder.</a:t>
            </a:r>
          </a:p>
          <a:p>
            <a:r>
              <a:rPr lang="tr-TR" dirty="0" smtClean="0"/>
              <a:t>Gelişimde kendine özgü bir sıra vardır.</a:t>
            </a:r>
          </a:p>
          <a:p>
            <a:r>
              <a:rPr lang="tr-TR" dirty="0" smtClean="0"/>
              <a:t>Gelişim bireysel farklılıklar gösterir.</a:t>
            </a:r>
            <a:endParaRPr lang="tr-TR" dirty="0"/>
          </a:p>
        </p:txBody>
      </p:sp>
      <p:sp>
        <p:nvSpPr>
          <p:cNvPr id="4" name="AutoShape 2" descr="data:image/jpeg;base64,/9j/4AAQSkZJRgABAQAAAQABAAD/2wCEAAkGBxQTEhUUEhQWFRUWFhwaGBgYGBkdIRwZHBwaHR0cIRwcICgiHBwlHBgdITEhJSktLi8uHR8zODMsNyguLisBCgoKDg0OGxAQGywkICYsLCwtLCwsLCwsLCwsLCwsLCwsLCwsLSwsLCwsLCwsLCwsLCwsLCwsLC0sLCwsLCwsLP/AABEIAMIBAwMBEQACEQEDEQH/xAAcAAEAAgMBAQEAAAAAAAAAAAAABgcDBAUCCAH/xABLEAACAQMBBQQFCQUFBgUFAAABAgMABBEhBQYSMUEHE1FhFCIycYFCUlNicpGSobEWIzND4QgkgqKyFXOTwdHwY4Oz0vEXNGTCw//EABsBAQACAwEBAAAAAAAAAAAAAAACAwEEBQYH/8QAOREAAgECBAMFBwQCAgEFAAAAAAECAxEEBSExEkFRImFxkdETMoGhscHwFELh8RVSBjNTI0NicpL/2gAMAwEAAhEDEQA/ALxoBQCgFAKAUAoBQCgFAKA5m2N4La1H94mSMkZCk5ZsfNQZZvgDWUnJ2SuzEpKKu3ZEUv8AtLXUW1tJJ4NKwiU/DDSfAoK36WWYipyt4/lznVc2w1PS9/D12OFeb7X8mcSRQg8u7j4mH+KQsp/AK36eSL98/JHOqZ6/2Q836HJudpXMn8S7uW+zK0f5Q8ArcjlOGW6b+L+1jSlnGKb0aXgvW5qPHxe0zv8Abkdv9RNXxwGGX7EUSzHEv97+n0NZtlQHnDEfein/AJVL9Fh/9I+SIfrsT/5JebMkVlGvsIq/ZHD+mKx+hw/+i8jP67E/+SXmzZSSRdUnuE+zcTgfcHx+VVyyzDS/b5Nlsc1xUf3+aT+x0bbeW+jOVu3YfNkSNx9/CH/zVrTyai/dbRtQzyuveSfyO1Y9otyuBNBFKOrRM0Z+CPxgn/GK0amTVV7kk/l6m/TzyjL34tfP0+hItndoNlJgSO1sx6TjgH/EBMZPkGzXNq4arS9+LX089jp0cVRrf9ck/r5bkpRwQCCCDyI61SbB6oBQCgFAKAUAoBQCgFAKAUAoBQCgFAKAUAoCPbxb4W1oSjEyTY0hiwzeRbULGPNyM9M1bRo1K0uGCv8AnMprV6dGPFUdiAbX3vvLjI4/Roz8iEniI85iAfwBSPE128PkyWtZ37l6/wBHBxOdvaird79P7OFFAqkkDVjlm5lj4ljqx8ya7FKhTpK0EkcWrXqVXebbMlXFIoD8ZgBknAHU1FySV2ZUW3ZHJut5rVNDKGP1AW/MafnWlUzLDQ/dfw1N+nleKn+23joa0W+NsTqXXzK/9M1VHN8O3rdfAulkuJSurP4+p2bS8jlGY3Vx5HOPeOnxrepV6dVXg0zn1aFSk7Ti0Z6uKRQCgFYauZTsetnTyW5zayvBrkqpyh6nMTZQ58QA3nXPr5ZQq62s+q9Njo4fNcRS0vddH67k12L2jYwt7Hw/+NECye9o9XT4cY8SK4eIyytR1XaXd6Hfw2a0K2j7L7/X+ieWl0kqLJE6ujDKspDAjxBGhrnHTM1AKAUAoBQCgFAKAUAoBQCgFAKAUBr7Qvo4I2lmdY41GWZjgD/vljrQFY7xb8T3OUtuK3g5cfKVx5fQqfx6/IIrs4PKZVO1V0XTn/H18Dh43OI0+xR1fXkvX6eJGYYlUYUYycnzJ5knmSepOpr0NOlCnHhgrI83Vqzqy4pu7PdWFYrANWXaUKnhaWNT4F1B/WqJYqjF2c15o2I4SvJXjBv4M0Ns7fWEKsY72V8cCLrnOgOnieQGprVxmY06Mezq2bmCyypXl2uzFb9fBHW2L2TX99iXaM3o8Z1EQGWx9nPCmnU5bxFearYmrWd5u/08j1FDC0qCtTVu/n5k2sOxXZcYw6SzHxeVh/6fCKoNg237H9kEaWpHmJp/+bmgIPvR2IyRZm2XMxYa91IwDe5ZBgHwwwH2qlCcoO8XZkZwjNWkroiOwtvy976NdRuJw3CBwHiLfNKAZ4vDA18K7eFzjhVq/n6nAxuTX7WH8vS5I5LhVYK+Y2PJZFaNj7lcA/lXWo47D1v+uafxONVwOIpe/B/X6GWto1RWQKAVgGXZl5NbOZLWTu2JyykZjkP10yNfrKQ3njSudi8tp19VpLr6nUweaVaFovtR6ejLM3V3ziuz3TjubjGe6Y5DAc2jbTjXywGHUDQnzVfDVKEuGa9Geow+Jp4iPFTfqvElFUGwKAUAoBQCgFAKAUAoBQCgFAcveLb0VnF3sxOpwiLqzv0VR1P5AZJIAJqUISnJRirtkZzjCLlJ2SKj2xtSa8kEtxgBTmOFTlI/P68mObkeOAozn02By2NHtz1l8l4ep5TMMzlX7ENI/N+Poa1dU5ArIFYYRFrma42hciysATkkOwOBge0S3yYx49eQzkA+azHMHOTp03pzfX+D1OWZbGnFVaq7T2XT+foWhu92H2MSD0ovcyEa+s0aA/VCEN97H4Vxztnf3U7NbOxuZLiNAXY/ugckQpjGF4iSWOuXJzrgYGcgTOgFAKAUBTH9obYqolvtCL1J1lWNmXQnRnRj5qUwD5+Qxhq6swWoqrLGO8VWDKCVYAjUeBrzLbjLQuI9tDcG0fWJWtm6GE8K/wDDIMf3LnzrpYbOMXh/dm2uj1Rq18DQre/FePPzIptXdG7gyVUXKDrEOFx74iTnH1WJPRa9Ngv+UU59murPqtjh4nIWlejL4P19ThRShs4PI4IOQQfAg6qfIjNeopVqdWPFTaa7jgVaFSjLhmrM91aVCgPE0QYAHoQQQSCrDUMpGqsDyI1FVVaMKseGaui2jWnRlxwdmTrc3fc8S2163rMeGK40Ac9Ekxosh6H2W5aHAPlcbgJ4d3WsevqeuwOYwxKs9JdPQsKtA6IoBQCgFAKAUAoBQCgFAc3eDbUdpA00ucDRVXVnc+yijqxPwGpOACalGLk1FbsjKSinKTskU7tC+luZTPcEcZGFUHKxJ8xfHpxNzY+AAA9VgMDGhG795/lkeQzDMJYiVo6RWy697MVdI5goDzkllRFZ5HOERBlmPkOgHVjgDmSK1cVjKWGhx1Hb7mzhsJVxE+GmvjyR3Nq7ntFYXVxdMGkSCRkhQ+oh4Tguf5rDng4TyOM14nFZ9WxVVU4dmF/iz1uDyulh1xPWXX0Mf9m20jFrdS4HemYIT4IqBl9wyze/HlUjePO+HbpHGzR2EQmIJHfSZCZ+qo1YeZK/EUBBxv1t69JMDTlSeUEIAHlxKufvasXRmx7GwN45NS95r8664fyMgxWOJGeFmX9lNvR/vJJbkIvrNwXXEwUcyqh8swGTgamsOejtuOBkubedhOvo207r0YRu1xL6P6SImGODJ7s8GcsWHIcPTNc/LauLnGX6qNnfT78/nzJVIxXukn2RJtCZO8s9rWd4o+fbhcHwYxPlT7wDXTKyIdsbbRlt4Fu7QC3il7yeW3fvFOnCCAwVo8Bn9oY1XWsPuBMH7R7U2bXVuryjvRBGmOAvMVVgozyADaseXC2M6Z4TwslO0nbm33FtyKbL3t2reLLc25TgiPqw90O7mxniRXP7wsAPayATpgVXia2Fw1SNKpz3d9Y9G+Vu74mYxlJNosfdPeKK/tkni0zo6Hmkg9pD5j8wQetRrUnSlwv4d4TueN4N14Lv1nUpKBhZkwHHkTjDr9VgR5VfhMdXwsuKlK30Kq1CnWjw1FdFRbZ2hFaTtBLcQuV+XGcjTQhlGTG46qSR59B7zL87hWhesuF/J+B5fGZLUhK9HtL5r1MlrdpIMxurj6pB/wDiuzTr06ivBpnHq0KlJ2nFozVcVHmWMMCrAEEYIPUVGUVJOL2JQm4SUouzJvuBvYwZbO6YsTpbzMdWx/KcnnIAPVb5QGvrDLeUx+BeHlePuv5dx7DLsesTG0veW/f3liVzjpCgFAKAUAoBQCgFAeJpVRSzEKqgliTgADUknoAKApbb+22vp++OREuRboRjCnnIR89/8q4HPiz6TK8FwR9rNavbuX8nl82x/tJexpvsrfvfovqaVdk4YrIPdpbSTSLDAvFIwzr7KryLueij7ydB5czMsyp4KnxS35I6GAwE8VPTSK3f5zLQ3Y3ajs1OD3krj95KwGW8gPkoOij3nJJJ+b43HVcXU46j+HQ9pQw9OhDgpqyOreWyyxvHIOJHUqwPVWBBHxBrVjJxaaLj58tLy43c2jNAFFzHPH6qZ9tSWETaAkODxKVxrlscwa9DQrKrDiRU1Yn+4/ZlbWsaNcRpNckAsXHEqHnwqp09X5xGSddOQSm3sWxgluS/Ze0o5rdJ4zwxOnGOLA4V651wuMHPhg1FrWxJPS5wZO0KzCl/7wYQcGcW8pi549vh1GeorPAzHGiQbL2lFcRiWCRZEPJlOfgeoPkdaw1Yync5m+OypLqGOBGZY5JlFxwsFPcYYsAfNggPkTWY6amJK+hxf2QtbTjk2YRDd26ceBK7cQwT3cqFj6jhSOQI5jlUlJ31IuK5Gna72i/hU321LO1hlT17e3/iFWGCjySElDrg8KjyNWlRDt3t2HG0NoWltLwpat38LsTwLLG47oOfAxvIjH3npitPG8HBaSuno+tn0JR3OrsLeqNprd5GuQsjyetJcKI0Ygl0VVwJYE4fbY4X1cda89i8vqeznCChdJaKN21ybfKT6JamxCorq9yS9lA7y62lcxAi1lmUReDuoYSOo8CTnPXPlpuSjKnhqVOo+0lr6fArbTk2jZ7ad5ntLIRwkia5bu1I5hAMuR56hfLjzzFW4Gipzu9kRk9Dk7s9kVnHbqLyMzTkZc8bqFJ+QoRhkDlk5ycnQaDrub5GVBW1PV/2N2LHMLzwMOXC4Yfcwz/moqsk7h0k1Y4N32X7Si1tr5ZR4ScSn4A8a/mK26eYV4bTf1+pp1MuoT3gvK30OHe3l/Zf/f2jBOXeIBj8SkoT5ZFdOhnUlpUV/DR/nkcvEZFB603bx1Xr9To2d/DcoeBsjTIBIZSDkHxUgjIYdRoa7EatDFwcU7rmuZxJ0cRgqik1ZrZ8mW32f7ym5jMMxzcwgcR5d4h0WUDlk4wwHJgehXPl8VhpYeo4P4d6PW4TExxFJTj8e5ktrWNkUAoBQCgFAKAUBXPahtrjZbFD6pAkuD9TPqRf4yCzD5q4Oj10ctwvt6l5e6t/Q5maYz2FK0X2nt92QyvWHjjlbR3ht4Th5Mt81RxH440HxNaVbMaFJ2bu+i1N+hlmIrK6jZdXoctt+IMHCSZ6ZCgZ88MSB7ga05Z1Ss+GLv8AD1N2ORVrq8lb4+hPN3u0XZNjFwrJLNI+GlkEJBd/8WMKvJVBIA6kkk+KxdPFYuq6lR/PY9PQp06MFCC0R3bLth2XIQDK8edMvG2PiVzj31qSwFVFvEidW06yKrxsHRgCrKQQQeRBGhFabTTsyRR28S97vZGkmqo8XDn6sIkH+fNdzCaYdfnMh+4uScNwtwEB8HhLAkBsaEgEEjPMAj3irC0iGztl3AkZGteCKUsJ09JV7dg/tvHGU7wM2vq+oupznnUroikyX92vDwYHDjHDgY4eWMcsY0xUSRUO1LePZd60+y7mBuI4nsDMoLa8k19oZ0X2lOg4geGrF2lqVvsvQsXYO9FveITbyASgEGF8LIjjOjIddCOY00OtQcWialfYrXsT29L6Vc2lwAS/HKxYAP3oZVcMebZz15Eac6nNaXIQetjHtXeK72LjZ8aRRRmRzDeMhciF24tAObIWIOQfdyJkndXRBqzOTtrblrBA1raTNNE+JLucllku5m1EeT6yRDUt11xnJJbT4ak5cUlZ8v8A4rr3voZ0J9uFujYTxcdw9te3BA4lRlZIVHsxIin1VGfia061SpS7ME0uvNvqyS13LCup4bO3ZyFighQnCqAFVRyCj8gK00pVJW3bJbFAb0bdvNuTxPaWb93bM3ARrqSp9djhAfVU8Ofiedd3D0FQi1fcrd5bFobOl2zMQZls7RDzwHlkHuAfg+8n3VPslnaJeKgTFAfjKCCCAQdCDyI91AVdvx2YjW62Z+5mXUwror458A+S31fZPLA630a0qclJOzKK1CNSLjJXXQjW6e9LF0mQYubcktHy7xDo6a9GHQ+ywQ9BXfdSOPotfvjr4+Hj8jzipyy6upf+3LTw8fD6XPofZl+k8Uc0R4o5EDqfIjI06Hy6Vwj0Js0AoBQCgFAKA1Nq7QS3hkmkOEiRnb3KM6eJ8BQFICV5GeWX+LKxkk8mPyfcqgIPJRXscFQVCio8934niMfiHiK7kttl4EXvr6e9nFnYAsTozjw6ni+Sg6t16efIzHMr3p03pzfXw7jt5ZlailUqrXkune+/6Flbs9k9lbqDOvpMvVnzwA+CoNMfayfdyrz7mz0SguZJDuhYYx6Fa/8AAj/XhzWOJmeFHP2nurYQRNKmzYpuHUokasxGRxcIb2iBk8PXGBRNvmGkuRoQbB2NtGF0t47cEjUxIscsZ6ErgMCD0YYOOtZvJGLRZzewraEkZvNnSnJtpCU8vWZZAPLiAPvY1z8xprSaIx6HM7Y4Ws9q2W0ADwEoGwPlRNlhn60bYHuNW5fNSpuHQxLR3LdjkDAMpypAII6g6g/dWwXEc25vQ8TvHb2/ftEF71nmjhjQsMqpkfm5GDwgaAjJ1qSiRcjgbU3hinaJpXfZtwodFeVRJDIkgXjUSxsEYeqpDB1YFaklYje5Kti7HtfRViSO2kj4AG7tF4G01OMtz56sT5motu5JJWNi9lt7OBpnCxxwxgZCjIUAKFHXwUD3VjVmdEjCd3LSSdLtrZO/GGDlcMGwMEgaFh4nJGKXewstzUuNx7KUsZ42nZictNJI5Gegy2FHkoFZ4mY4URiDcyys7xIHt45re84+7MihmilReIpxnUoyAkdQQfGpcTaI8KTIz2h7inZpXaGzneNI2HEvESYidAysdShJ4SDnn1B0Jqa4ZGJRtqiT777da93Z9JAwZBF3gHLiWZVbHlxrp5Yrm0KSp4rh8vIN3id7dnatpa7LtHaSOGLuEPrEDLcOXwBqzF+InAyTmui02ySaSO7sfaXpEfeCOWNSSF71QpZdMOFySFPTiwdOXKotWJJ3N6sGRQCgFAUT2w7GNlfRXsA4VnJLADTvR7f41OfM8Rraw9aVOSlHdGriaMasHCWzLD7I9uA8dtn1HX0iD7LEd6nwdlf/AMxvCt7MKaU1UjtNX9Tn5dVbpulP3oOz+xZlaB0RQCgFAKAUBAe1i/8AUgtR/NfvH/3cPCfzlaP4Bq3suo+1rq+y18v5Ofmdf2WHk1u9F8f4uU3tq+mubhbGzHE7nhYg9eoz0UAEsfI+BzvZnmGrpU3pzf2NDKcuVlWqLXkvv6Fzbj7oQ7Og7uP1pGwZZcau3h5IOg+PMmvOSlc9NGNiR1EkKAUBA9vJZtc8O0rdbd2c+j3iMUDjUqDMuDHKBn1X0OMg64qavbQg7X1IfsqNtjbfRGc3CXihe8Y5crNIAGY9XEianqMnQnSrEw9rSfdr5EPdZM+3XaNvHs7upk45JX/cjIBV11MmfBQcHHPjA0zkaGAhJ1LrZbmZbGLc+w2xBZwo3oZCKAI5O9D8HMK0i5VWAOB6pAwM11HwtklxJG3vVsIXmzpG9HMFwCbhYzwE+kRggcXCSknEq8IJzlSOXQnZhq6Kh2TvpAP4sDW8h5y2RVVbA0Elq+YXGvThq2xTc3jvHZZDiO1Jxo0a3VlJnzEBeP7jiscJLiM17t+O4haISTREkFTLtESxhlIKkq6FiAQDgUSDkWHYdpsBQNcwzxcx3ixO8TkEgtG4GWUkHGQKrcOhYp9Tb/8AqPZsMxLcznosVvKSfxAD86cDHGjJsq1nu7iK8uYjbxwq3o8DH1+KQcLSygaA8OgTmMnOtYdkrIyrt3Z67T71Itl3RkI9ePu1Hi76Lj3e17gaR3E9isZr24TZWzNmR4jN+WLswHsSTYQZ6AhgxI15YqqEIyryn00+RVysWRun2dWllwtgzzKNJZNeH7C8kGST1OvOrXJssUEiWpIGGVIIyRkHOoOCPeCCKiTPVAKAUAoCv+3G0D7MLHnFNGw+OU/R6nDchPYr+yv7vY91ai8iwkbqVkXJDRHKyAEaN6jH1dCCFJHKt+WLdSiqUuWz6HPjg4067rR0vuuTPpHZ99HPGssLrJG4yrKcgj/vp0rWNo2KAUAoBQCgKP7UdtBbu6kz/BjSGME834e8JA6+tMAfseVdfATVDD1KvPZfnxOLmFN4jE06NtFq/wA+Bv8AYruuILb0uQZmuRkE81izp+MjiPlw1w6km2d+nGyLIqssFAKAUBy95b2CKAtdJxwEhZPU41VTn1nX5gOBkA4yPeMpa6GG9NSo9+NhwbOuLHaNse+te9XhiLlwvCeNe7bPsH1iBkgN4g4E2uOLiVSVtST9t+zpGSzv4l7xLZ+J1+qxRg32cpg+8VzsBNRcoPczLqbF8trtQRXNrd4bjQujXDxlYwGDKFQ5jcFuPOCCVGuDXRV1ozLs9USTYm3Ymf0ZJvSHhjXvZhw8PGTwqrEHHevhjgZ9k8tBUWuZJPkU1t/dS3hvZYiAY5WZ7d0Y4wCQ8Qx6vHG4II54xmp8Ttc6GXUMNWk6dVa8nf5dO8jV9upIHYResoXiUnrr7PhxfdmsqaM18nqxm1T1Vrr08fqau6WwWvbyK2GRxt65+ag1c+8KDjPXAqTdlc5CWtj6ttYFjRY4wFRFCqo5BQMAfcK1zY2MuaAiG/m+K7Pe04gWWWR+NUUFiioccOSBnvHTrUoq5CUrERGw77btykl3G9pYRnKxtkMw64B1LMNOMgADlnXNNbFQpK0dWR1kSXtg3TWaxWWEiKSxUvHrwjuwBxID0ICKVPiuNM5rSwVdqpZ/u+oktDi7ubS2lti3QFhZ24HDLOn8ScjRhH9GPEjrnGdVHVdomVeRPN3JIBG0FsvClrIYCuOTIFJ58/aB4upJqDvzJq3I6tYMigFAKA5e8uwo72AwSlghZGPCcE8LBse44xWU7GGrmxtfZcVzE0M6B425qfyIPMEdCNRROwauVVs+6uN27wJIWm2bO2h5lD446SKOYGjgZ5jC3RlcplGxetpcpKiyRsHR1DKwOQVIyCD4YqREy0AoDxNKqqWYhVUEkkgAAcySeQoCl9+u2o8Rt9lLxsTw9+VzknT92nyjnkWGPI6GgIxB2WX91FNdXbkTurOkTEF3fnhiSFTPh8Dw4qDqLYmoMvKxhCRxoBwhUVQPAAAY+GKqLTPWDIoBQCgMV1IiozSFVQKS5cgKF65J0xjxoYZTPa/uYILdZ7VmFssmXg4iURpMDvEBOgJwCByyMaZq2Er6MrnG2qLn2Bex3FpDLGD3ckSkBsZwQND0yORrz9WLhNp73JLYiW1Ox/ZszlwkkOTkrE+F/CQeEeQwK2I4+rFW3McKK7333e/2NdAwM62d0qrnJYxyRsrhvNkdVkXxHGvLNdHC1/bR13RBqx1FuIJXmW4jJglZZriOI5e2nwP73CVHE9vICG41zjOowcG9kouzuv6PF/sAqoeDali0J5PMwU496MQzfAe6sWXQ6sc4xKVrp97WvoSrst3cggikuE45JJWYGd0CcaZBzGuSViJ5E4LYzjHDWJt7HNvxNye7J1UCRq7T2jFbxNNO4jjQZZm/TzJ5ADU1lK5huxWm50cm2dqf7RkQpaWvqwK3VxqvlkE8bEcjwDXFUYysqdPgW7K12ncuOuKSIn2qbOluNl3McILPwq3CObBHV2AxzPCpwOvLrWzhJKNZNmJbHA7OtqrebKSG2m7m4hiEZIAJjdfZfhOjK2M+Byw5iu1JWeoi7qyNfYd/c2e0pEv0SOO+KlJI2zH6QiqpAyAU7wD2W1yFAzzrLSa0CunqWLVZYKAUAoDU2vOI4JnLmMJE7GQAMUAUniCnQkYzg6Gsrcw9ivt39+doyerJaRu8cMcrRh2SaWJgP3sakFG05qDnOnPSpuKIKTJvtXZsV/aGOVWEcyA4ZeF0JGVOD7Lqeh66VFOzJNXRB+x7bEtldzbGuj7JZrc+PyiB9V1/eAdPW6mrk7lLVi5qyYFAfOvavvtNtK6Gz7Es0Ifgwn8+QHnnrGp5dNOI9MATns87PItnoJJAst0Rq/MJnmqZ5c8FuZ15DSqZSuXRjYnFQJigFAKAUBhu4mZSEcxn5wCn8mBFZMFa7UtLmbai20VyLoww99Kt0P3KOWHdju4AgaQAhgHzzz0qata5Bp3sczezatztSVNlWrrKQ2bqdEKplW5AFjiNOpySzAY84ynGlHjkYk76E+ud7dm7JijtXuBmFFQIoLv6oHtBdFJ56451yPYVa8nNLczdI0Lbtl2YxwzyxjxaJsf5OI/lUngKy6GOJHW29FZ7YspYIZ4pSRxIysCUkGqsQNR4HyJ8ahS9ph6ik1Yy7NFWdnCpdE2F2XhvLQt6NOjcMqBSeOLPUKcnhOdC2MYrtt6cS2Ix10J6lreW7ZmtLe/A/nRJHFN72jf1WP2WHuqOjJ6o1Z+1ywQssi3Mcikho2iHEGGhB9bGQfOnAxxoju3O24BcWlq2SNHnOB+BCc/iFSVPqRdToQqXb8d3Ks21rqaZQci3t0Ax5ZYqiDpleJj4jnWJqaVoJfEhe+5ZWx+2XZsSJClvPDEowoCRkKPcHz8dTXNngasndyTZNSRYW7289peqWtZkkx7S6hl96NhgPMjBrSqUZ0/eRJO516qBWe+HZcZJ/S9mzeiXBOWALKrE82BTVSeowQfAa56NDHcK4Z6oi49CN7x9nO2LiB2u76OUxjiWIM/C3CDk+yqh8ZwSDz5itmOOpOSSTMNM6XZHvPf3UXDIsc8UTCMyM5WUDGQTkESADzDeJNbU0kSg2WhVZYKAUBgv7RZYpIn1WRGRvssCp/I1lGGQ/eDduaK0tpbd+8vNnoOB8Y72NRh4yuT7SDlknPhxVJPUi1oSrYm1EureK4i9iVQw8vFT5ggg+YNRasSTuV12y2rW8lntOEfvIJVV8Z1GeNMkchkMp8eMCp03yK6i5lzW06uiupyrqGU+IIyPyNWlZXvbfvebKy7mI4nucopHNYwBxtnodQo+0SPZoCP9im6AggF5KP306/u8/IiPIjzfnn5uPE1VOXIthHmbO820dp98kUMyQTTylbe3RI5P3KH1p5pHB4RjJCqOvUgiiUQ3K5Iuz2dnsIi5YyAushZy5MiSOrtxHoWBIHIA46VGW5KOxI6iSFAKA8yOFBZiFUakk4AHmTyoCtd9u1uCBWjsis83LjGsaeef5h8hp59KsjDqVufQrCxur2NnF1PcWUV23FLOYXy51PMAOw1Pqg41OlTlotFcrubV7vwLeE2myVa2hJ/eTtjvpjyyWH8Ma6BdR4jJFUKhxPjq6vpyRm/JEXudmtw94rrKvymXOVP1gQCPfWxfkbE8LJQ9pBqS525eKep0dlNaTYSWPu5DoGVmAP3kgH8v0qLutjewn6Kv2KseGXVN2f2X0Ok254BBjmZSDkHGSPiCNaxxm7PIY/tm/ir/AHRzbqeSzu0nWcy3COHJOefgzFiTkaEeBqSs1scfGYaOGnwKV3z02PqGxuRLHHIAQJEVwCCCAwBwQeR1qllSKW7YNktb34vE76OOaMcUkOQRKPVIJyOHKBTz1OfOrI6qxhKHF2727iO7N2XbXGZC8kzfK7xjnPnjX8zWG2tDv4LL8FWjxRbl1T0t5WO7BZxoMIir7lFRuzsww9KCtGKXwIlvzwiSMAAHhJOB0J0z9xqyGx5zPOBVIxitbamvIrWYtp4JHjnI4sg4xy/64IOh1o0pXT2NPFYWNGjTnd8UldonG7nbhdRkLeRpOvVlAR/fp6h92F99adTL4S9zQ0VMmc3bBHKUTZ1pcXczLxFApXgGcHOAxJGmSPV1HrVrwy6TfadiXGeE7TZEcQbUsZbJZQVWU8RXJ01yo0GdSCceFSll7jrB3McRF/7P9/wTXdsx9ZlVwPsEq2o5+2v3V0amxmmXVVRaKAUAoDFc8fA3dcPecJ4OPPDxY0zjXGeeKAq3YkVts3aUwvZu9dVEkcgRxFbm4Z+8TgBZYc5U8RIHCelWu7WhUrRepKe1i249k3Q+aqsP8MiH9AahDclPY/ezLfGH/ZdoJnw6R92R5RsyL/lUVeUlY7+THam8ItwcxpItuMdETJlPvDd5r5CsN2RlK7LtutpW9uUSSSOLiU8CsQMqgGcZ58IxpVFmy+6RHNxrRp3m2lMCHuvVgU847VT6gHgX9s9DoepqUnyIxV9SSbG2XHawRwQghIxgZOTqSSSepJJJPiai3cklY3awZFAKAr/tX2DZei3F5PGTMIwqN3kg9c+qnqhuE4Jzy6HNTg3exXNK1yK9k+xVsZ4pdo2TqZ3CW8zlCsbsMqDH7Ssx0DnyxjU1bdFdmi9ts7KiuoXgnQPHIMMD+RHgwOoI5EVkwfH+9exWsrye2Y5MTkA+KnVT8VIPxoDn2l00bcSMVP8A3oR1HkaFlOrOnLig7M6Poq3AzCAsvNoujeJT/wBv3VG9jb9jHEq9JWlzj1/+vp5HU3c3hKHuZzoNAx5qfBvLz6fpGUeaOhl2Zum/Y1npyb5dz7voSbZMzWV8L2OITqylZEzhgDj1kPLOn6jrphO6sy3MstnKbrUtb7r7rqTjZe3bO9c93tG7t5WP8F5FQqT8lVdCre4E0aa5HBas7O6Znvd1tpPKsbbRaSzc4mUoiS8GM8IdFyeLHCSCuh5GsKS6BxfUiXaBsmO02nbejxrFHPAVZEAUcSZ1wOuOH7vOsp3jqdDK5uGKils7r5Gnc3CxqXc4VRkn/vrUErnq6tWFKDnN2SIEp9JneWU8MS6sfBR7KjzPL7zV2ysePT/V15VqukVq+5cku97Gpte/NxKXxgYwo8FH/eaylZFGLxLxFVze2yXRGhWTVPrvs63Vi2fZxxoo7x1DTP1ZyMnX5ozgDw8yaA4++0bbSll2apVIIkRriUoHbjf1o40B0U8I4i3PBAGM1GUrEoxuVpdbi3WxZE2hBKtxHAwMihWRu7PqtkesOHBwTnTQ400xxKWhnhcdS5tkbTiuYUnhYNHIMqf1B8CDoR0Iqpqxanc3KwZFAKAUBG9r7nRzyyyd9LEtwqLcxpwYlVMhcllLKeE8JKkaffUlIi43MXadIE2Vd9B3QUfFlUfrSO4nsUDsnZ1y8StGTwHOMe85/PNXlBKuxdO/2vLMwyVjllz4M7Kp+OJDUJvQnBak47R9pJOrWzW7vBFc26XFx6uIuNkJCAni4irhSwGnERUYqxKTvoTfY2zfR4hEJJJFTRDIVJVAAAmQBkDGhOvnUG7k0rG9WDIoBQCgK43uX/aO1LfZ41gtsXF14E49VD8Dj/zD4VYtI3K3q7Em7Q7XvNm3Y1ysTSKQcENF+8UgjkQUqMdyUtiVQ7RVbZJ7hliHdK7liFCkqCck8tavKD54m2UN4NtXTwM0cBAYylCcKiJGumRguVyATnGdNDVGIrqjHiZlK5Ed8theg3ctsyv6h9ViwPEp1V9FGhHTocjOlTpVFUgpINWOGjkEEEgjUEdDVgTad0dkbRinAFyCrjQTKP8AWvX3io2a2Ol+po4hWxCtL/dfdczatmurcZiYTRdCvrr9w9Zaw7MvpyxmFV6T44d2q8t0bB3kglHDcweWRg4+/BHwrHC1sXPNcPWXDiKf39Gjp7K3zltMeh3hKD+RcKzLjwUkZUeQI99ZtfdGjWp4X3qFT4NP5P8APEzb0b/xXstnM0bRtCsokX2hlgOEqdMg+Bxj86cFlYrweIjSrxqS2V/oyL7X2g9wQ0mY4Rqq9T5gfKPnyH65SsXYvFTxLUp9mHJc/wCX37HKubriAVRwouoXz+cT1bz+7FZNGpV4korRLl931f4rGGGUqwZeYORoD+R0PuNZKS4x2YWl7s706yMqyyRcawhlKCRdHjHEvFjiVlGW5491c79XOnV9nO1upPhurokm43a9ai3SDaDNBcQgRsWRyHK6Z9UEq2moIGtdEgcq47VbG3vrp4+8uIrgxOHjXBDLGsbLwycJIwgOfM1CUbk4ysTvYO8tpfIfR5UkyDxRnRsHQ8SNrjpywaraaLE0yE32yrjYkz3NkrTWDnints5MXi6eQ8fDRtAGErqRGziT/YO3ILyETW8gdDofFT81hzVvL48qg1Ymnc6NYMigFAKArrt12iI9nCLrPKq4+qnrk/eqj41OmtSE3od7su3YjXZVp3q5dozJnykZnX/Kwq4pK47GoxDte9hOnDHKo/wTIMfd+lQqbE6e5a91uzayTi4eEGUFTniYAsnssyA8LsvQsCRgeAqq7tYt4Ve516wZFAKAUBHd6t7YrTEaDvrt9IrdNWZjyLY9lfM+BxUlG5FyscLYkq7PDREG82rdMZZo4sZ4jqAznSKJOLGW8SQNcUnJJcT0RFO3idLa249xfxkXt68ef5NsAsa+TFgWlPmcDwArQlj7Psx8w03uRwdhqEgSX8zRryTgAx7iWIH4aPMn/qR4Cx91927ewgENsmF5sx1Z2+cxxqfyHQAVo1a0qsuKRNKxX/b9uz3tsl4g/eW/qyY6xMfvPC5z7mc1u5fWtLgfMjNcz5+rrlYoDJBOyHKMynxUkfpQnCpODvFtPuN//b9x1kz9pUP6iscKNr/I4jnK/ik/qjG+1XPNYvf3MX/tpYhLFzluo/8A5j6Hb3Q3lt7Z3e6tEuWIHAcIAuM5HBw8OufaxkY865+YYStiIqNKo4de/wCO5Wqut5K/y+SI3dzcbswAUMxIUclBOijyA0rfirRSvcqbuYakYFAfRf8AZ+vC+zXQ/wAq4dV+yVRv9TNXGzGNqifcWQ2JltvdCyu24ri2jkf5+MMfey4J++tWGIqQVoszZGxbbvWqQ+jrbxCHOe7KKVJ8SCDk+Z1qLrTcuJt3M2Rytq9n2z5yGNusUg1WSD90wPjlMAn3g1bDF1Yc7+JjhRgi2Xf2g/dzC+iHyJiEmA+rMPVkPlIFz84Vt08bCXvqw1RE7zYaNdJLsmR7K6aTFxCV4QE4HPG8DYyvGqrlcqeLIydTvqSa6oW17JIt0ttX03qXdtGjoxWUqzqVOvCwRlKurAaMjkeVGlyMxb5krqBMUAoCnv7QGzJCsNyZB3aMIkjwc8biR3cnkBiNBj38sa203yKqiLm3YvRNZ20qoEEkEbBByXKA8I8hyqwrKH3qlOyd4zORiKVu9OM6xzAiQ+8PxnHiorDV1YzF2dy8wfDUVrmwKAUAoCCbz7v7WuDOY75YY9RBFFlCRnTjkxxA41OM+AxU04og1JkV21Nb2Ba02SveXz6T3THiaIH2vXPsseuOXm2MbFChUry4Yr87zXxGIp4eHFN/ncTjsh2dBFaMUybguRdOxyxkGvPnwEEMvk2TqTXGzSFWlXdOpy2JYerCrTVSGzJ3XNLhQCgNfaNmk0UkUgykiMjD6rAg/kalCTjJSXIHx3tfZ7W88sD+1FIyH3qSM+44zXpYyUkmik06kBQCgFAftZsD8rAFAKAvz+zmf7rc/wC+H+gVycy96JZAtyuYSFAKAUBTm9l+l/cmT2oYspAQcdQXlVhqCzABSD7KAj2jXvchymKw/HWjfi5PkjzObZlOFVU6Ttw7+PQx2u2r6EYiue8UckuV7wfjBWT7ya262RwlrTdvEhQz+pHSpG/ejor2iXaY7ywSTxMU+P8AK65/OubUyfER2V/D8R1Ked4ae7t4r+z8TtEvpg3ouyJn4DwseMsFbAbB4U10YHn1FaM6EqcuGWjOhTxEakVKGqZk2dtDbTycY2fKzFeEd7MkMSZxkiEes3LmzuRrjGTUeBEuNmttHs62rtOVDtK4higQ57uHJxyzwjGMkacTMSPA8qkkkRbbLhtLZYo0jjUKiKFVRyCqMAfACsmCrf7RllEbCKZh+9ScJGw8GViynywmfeB40BKt0+L0G04zlvRosnnk92uua13ubEdjq1gyKA5W3t5LWzXiuZkj00UnLH3IMsfurKTexhtLcr/be991egpbhrO3OhkP8Zx9Ucohz11PL3V2MHlFSr2qmi+ZxMbnNOl2afafy8/Q5dhYxwpwRKFH5k+JPU16ehh4UY8MFY8rXxFSvLim7/nI6ex9qvaTidAWUgLMg5vGDnI+umSV8csvysjkZ3laxdLij7627+46WU4/2E/Zz91/J/m5b1ndJKiyRsHR1DKw5EHka+cSi4uzPYmaogUAoD5t7eNl91tMyAaTxK/lxDKH/QD8a7uBnxUbdCuS1K5rcIigFAKAk25O9Y2e7v6PHMzAAMxwUxnkcHQ519w1rn5hgP1kVHjcUunMnTnwO9rkfvJzJI7kAF2LEKMAEnOAOg1rejHhiorkQZhqQFAfQX9nWP8AuM7eNyR90aH/APauPmL7aXcWQLWrnEhQCgIL2g7xe1ZwNh2A791PsIR7APSRx8VU50JWvQZHlTxVT2k12F8zm5nj1hqdl7z29SFKoAAGgGgFfRkrKyPENtu7P2smDxIW0VF45HYLGnznbRR5DPM9ACela2KrxoU3N/jNnCYeWIqqmvj3LmXNutsUWdtHADxMoy7/AD5GPE7eWWJwOgwOleMnNzk5PdnuYQjCKjHZHWqJIUAoCPb+7rrtGze2Y8LHDRvjPDIvI+7Ug+RNAU5s/ezaWxQLa/tWlhT1Y3yRheQCygFWXwB1HLTlUJQuTjOxJ9i7w7Z2gOO0s4LaHo9yZDxfZxgkeYQjz0p7ND2jOnJuTtafS52qIkPNbaLh+Af1W+JzWVFIw5M6Vh2VbPjjkUxtLLIpDTytxSA9HVjojg6hlAPjmpJtO6INJ6MgFzayQyvBP/FjOpAwHU+zIv1WH3EMvya9fgMWsRTu91v6/E8ZmGDeGqWXuvb0+B5rfOeKwDqbs7wNZOcgvbOcug1MbHnIg6g82Qc/aHrZDeWzzJPbJ1qK7XNdT0eVZrw2o1npyfTuZatpcpKiyRsrowyrKcgg9QRXhJRcXZnpzLUQKApn+0fZ5js5fmtIh/xBWH+k/fXUy2XvIhMo2uqQFAKAUB+0B+UAoBQH0v2FWnBslGx/Flkc+eG4P/51xMfK9W3RFkdiwa0SQoCI7473CHMFsQ1wR6x5rCCNGbxfGqp7icDn2MpympjZ3ekFu/Q0sdjqeFheW/JfnIr2NMZ1JJJLMTksx1LE9STrmvpNChChBU4KyR4ivXnWm5zerPVXFIJrDdjKVyZ9mm7/ABkX0o0IItlI5KdGm97jRfBMn5eB5PMcZ7epaPurbv7z2OWYL9PTvL3nv3d3qWNXOOkKAUAoBQCgFAKAUBGt991xeRhoyFuIsmJzyOfajfGvA2B7iAwzjBuw9eVCanEoxGHhXpunP+mVSrHLKylHQ8Lo3NGHMH9QRoQQRkGvX4fEwrw44/0eLxOGnh6nBP8As9VsmsKwDd2HtiazctDho2OXhY4ViebKfkSefJuoz6w4Ga5HTxfbhpP5PxO3l+byodirrH5r+CzNgbwwXakxNhlxxxto6Z+cvhzwwypxoTXgcThauGnwVVZnq6VWFWPFB3R1a1iwqv8AtEj+4QH/APKH/pyf9K6OXe+/AjM+e67BWKAUAoCV7r71xWlvLG1nFNJIGAlY6hWAHCQVOVB1wCM/nXNxmBqYirGaquKVtFzt+c7lkZqKasRSukVigFAfXHZ9Y9zs2zjxgiBGI8GccbfHLGvO4mXFVk+8tWx3pZAoLMQqgZJJwAB1JPIVSld2Rkr7eLflpMx2Jwh0a4I5/wC6U8/94Rw+AbOR6bK/+PVKzVSvpHpzZx8fm1OheENZfJePoRGKIKMDxJJJJJJ1JJOpYnUk6mvd0aMKUFCCskeSq1p1Zuc3ds91aVCsA7G5+7Zv5OKQf3SNvWP0zg/wx4xg+2eRPq6+tjz2aY/ivRp/F/b1PSZTl/DatUXgvv6FwKMaCuGegP2gFAKAUAoBQCgFAKAUBFN9N0BdDvYSsdyowGPsyLz7uTGuPBuak9QSDsYbEzw8+KPxXU1sVhYYiHBP4PoVgeIM0ciNHKmjxtzU9OWhU9GGQehr1mFxUMRHii/Fc0eOxWDqYafDNeD5M/a2jVFAeeH1ldSyuvsupKsvuYa4PUcj1BrWxOEpYiHBUjdGxh8VVw8uKm7fQlOx9+5o8LdJ36/SRgK45atHordSSpXyU14/Hf8AF5x7WHd10e56XC55TnpWXC+vL+CJduu9kFzBbQ27h/XMr6FSmBwqGVgCpPE2hA5edcrB4WpRlL2iafedj2kZpOLuu4puugYFAKAUB2bLda6lt3ukhJgQElyVGQvtEAnLY1yQDyNalTHUKdVUZS7T5ePXp8SShJq5xq2yIoDa2VaiWaKMsFEkioWJAADMASSdABnOaxJ2TYPpzaW/0EY4LRTcEDAI9WIaafvCPWH2A3wrSweR4rFPitwrqzWxOZYehpKV30Wr/j4kL2ttGa6ObmTiUHKxKOGMEcjw5JcjxcnB1HDXscvyPD4W0muKXV/ZHm8ZnFav2Y9mPz+LNeu0cgVkCsN2Fjr7q7sPfkO3FHaDm4yGm+rGeYj8ZOvJfnDz+PzO96dF+L9PU9Jl2VWtUrLwXr6Fu2tukaKkahEQBVVRgADQAAcgBXCPQGWgFAKAUAoBQCgFAKAUAoBQHD3n3XhvVHHlJUz3cyY4lz010ZD1Q6HyIBFlKrOlLjg7Mqq0YVY8E1dFV7Z2XPZvw3SgKThJlz3b+Ayf4bn5jfAtjNekweaQq9mekvkzy+NympRvKnrH5rx9TWrqnIFZArAMN1apIMSIrjwYA/8AxVdSjTqK00mW0q9Sk7wk14HBvNy7d9ULxnyOR9za/nXNq5PRl7t0dSlndePvpS+TOPcbiSD2JUb7QK/pmtGeS1V7sk/l6m/Tz2k/fi18/Q0Jtz7ockVvc6/8yK15ZXiV+2/xRtRzfCv91vFMwnda7+hP4k/61X/jsT/p9PUn/k8L/uvn6HTt7LaYgNspkWA807xeHU5IxxcidSBoap/wc5VVVdJcXXS5l5thkrcfyfoYodybg+0Y197E/oK3o5PiHvZfE1p51hltd/A6lruIg/iSs3koA/M5/Stynkkf3y8vxmlUz6T/AOuHmd2x2DbxapEufnN6x+88vhXRo4ChS1jHXv1OZWzDEVlaUtOi0OlW2aQrIFAeJJQMDUsxwqqCzMfBVGSx8gKorV6dGPFN2LqGHqV5cNNXf5uTPdrcBpMSX4wnNbYHOfOZho3+7U8PiWzgeaxmZTr9mOkfm/H0PVYHK4YftS1l8l4epZCqAAAMAcgK5p1D9oBQCgFAKAUAoBQCgFAKAUAoBQGO4t1kVkkVXRhhlYAgg8wQdCPKgIBtzs6xl7Fwv/gSklP8D6tH7iGXoAtdHC5lVo6PtLo/szmYvK6NfVdmXVfdf0Qq8jeFxHcRvA50AkAw32XBKP8A4ST4gV3sPmFGtonZ9H+anncTltehq1ddVt/B+VvGgKyBQCgFYAoBQCsgUAoBWAeJplQZYgZOBnqegHifIVCpVhTXFN2RZTpTqPhgm33Hb2Lund3ODwejxH+ZMp4iPqxaH4vw48DXFxGcrair979P6O5hskb1rO3cvX+yxd3N1LezyY1LSkYaaQ8TsPDPJV+qoC+VcOpVnVlxTd2egpUoUo8MFZHcqssFAKAUAoBQCgFARb9sR9Efx/0oB+2I+iP4/wClAP2xH0R/H/SgH7Yj6I/j/pQD9sR9Efx/0oB+2I+iP4/6UA/bEfRH8f8ASgH7Yj6I/j/pQD9sR9Efx/0oB+2I+iP4/wClAYbveaOVCktuJEYYZXIYEeBBXBoCIbS2PbNrbrLbH5ocPHn7DjKjyRlFblHH16Xuy06PX88zSr5fh63vR16rR/nijhz2lyn8pZR4xvwk/wCF8AfiNdOnnf8AvHyOVUyHX/05+aNB9pMpw8MiH6ysB4+0Rwn762o5rRf8mpLJ60f4Pa3pPKPOM5wy9Of3Vaswg9il5bNb/Qyd9J9C33jwz+lZ/XQH+Pn1HpD/AETcgeY5HOD7tKfroD/Hz6nh7xgMmJvvHjj46kffWVjYvkYeAktbn5NfMgy0ZAPUnT76LGxeyMPASW7+Rqjb6E8IGW+arZP3AZqEsxpx3a8yyOWVZbX8jdtpZ5McFtJg9XIjH3PhvuU1rzzmktk2bMMjqvdpfncdSz2O7HM78C/NgwW/4kikf5PjXPrZxWnpBKPzf58DoUcloQ1m3L5L8+JLNiTWlqeKG0HeYx3rvxvjw42BIHkMDyrmzqTm7ybb7zq06cKceGCsu47X7Yj6E/j/AKVAmP2xH0R/H/SgH7Yj6I/j/pQD9sR9Efx/0oB+2I+iP4/6UA/bEfRH8f8ASgH7Yj6I/j/pQD9sR9Efx/0oB+2I+iP4/wClAP2xH0R/H/SgInQCgFAKAUAoBQCgFAKAUAoBQH7mgNa+so5FIkjR/tKD+orHMEE29GFzwgL7hj9KlxyS0bMOEXukQS5v5QxAkfHhxN/1rKq1P9n5mPY0/wDVeSOzsGdn9tmb3knz6+dY9rN835mXSpr9q8iw9h7LgfV4YmPiyKT+Yo23uEktiQpGF0UBR4AY/SsGUftAKAUAoBQCgFAKAUAoBQCgF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0" name="Picture 4" descr="https://encrypted-tbn2.gstatic.com/images?q=tbn:ANd9GcTGZPURRKGhhsf4itTYKTl1IpGhSGbWhdCPrHhKeiJibaq08SW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573016"/>
            <a:ext cx="2375148" cy="3078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831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Gelişimin Temel İlkeleri</a:t>
            </a:r>
          </a:p>
        </p:txBody>
      </p:sp>
      <p:sp>
        <p:nvSpPr>
          <p:cNvPr id="3" name="İçerik Yer Tutucusu 2"/>
          <p:cNvSpPr>
            <a:spLocks noGrp="1"/>
          </p:cNvSpPr>
          <p:nvPr>
            <p:ph idx="1"/>
          </p:nvPr>
        </p:nvSpPr>
        <p:spPr/>
        <p:txBody>
          <a:bodyPr>
            <a:normAutofit/>
          </a:bodyPr>
          <a:lstStyle/>
          <a:p>
            <a:r>
              <a:rPr lang="tr-TR" dirty="0" smtClean="0"/>
              <a:t>Birey, çocukluğundan yaşlılığına kadar gelişen yaşam çizgisi üzerinde birbirinden farklı gelişim dönemlerinden geçer ve bu dönemler içerisinde birbiriyle aynı olmayan fizyolojik ve psikolojik bazı özellikler gösterir.</a:t>
            </a:r>
            <a:endParaRPr lang="tr-TR" dirty="0"/>
          </a:p>
        </p:txBody>
      </p:sp>
      <p:pic>
        <p:nvPicPr>
          <p:cNvPr id="5122" name="Picture 2" descr="http://kapakfotograflari.org/wp-content/uploads/2014/09/ya%C5%9Fam-cizgi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933056"/>
            <a:ext cx="8856984" cy="18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5733256"/>
            <a:ext cx="1019944" cy="72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05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Gelişim Dönemleri</a:t>
            </a:r>
            <a:endParaRPr lang="tr-TR" dirty="0"/>
          </a:p>
        </p:txBody>
      </p:sp>
      <p:sp>
        <p:nvSpPr>
          <p:cNvPr id="3" name="İçerik Yer Tutucusu 2"/>
          <p:cNvSpPr>
            <a:spLocks noGrp="1"/>
          </p:cNvSpPr>
          <p:nvPr>
            <p:ph idx="1"/>
          </p:nvPr>
        </p:nvSpPr>
        <p:spPr/>
        <p:txBody>
          <a:bodyPr/>
          <a:lstStyle/>
          <a:p>
            <a:pPr fontAlgn="base"/>
            <a:r>
              <a:rPr lang="tr-TR" dirty="0"/>
              <a:t>Bebeklik Dönemi (0-2 yaş)</a:t>
            </a:r>
          </a:p>
          <a:p>
            <a:pPr fontAlgn="base"/>
            <a:r>
              <a:rPr lang="tr-TR" dirty="0"/>
              <a:t>Okul Öncesi – İlk Çocukluk Dönemi (2-5 yaş)</a:t>
            </a:r>
          </a:p>
          <a:p>
            <a:pPr fontAlgn="base"/>
            <a:r>
              <a:rPr lang="tr-TR" dirty="0"/>
              <a:t>Okul Çağı – Orta Çocukluk Dönemi </a:t>
            </a:r>
            <a:endParaRPr lang="tr-TR" dirty="0" smtClean="0"/>
          </a:p>
          <a:p>
            <a:pPr fontAlgn="base"/>
            <a:r>
              <a:rPr lang="tr-TR" dirty="0" smtClean="0"/>
              <a:t>Ergenlik </a:t>
            </a:r>
            <a:r>
              <a:rPr lang="tr-TR" dirty="0"/>
              <a:t>Dönemi </a:t>
            </a:r>
          </a:p>
          <a:p>
            <a:pPr marL="0" indent="0">
              <a:buNone/>
            </a:pPr>
            <a:endParaRPr lang="tr-TR" dirty="0"/>
          </a:p>
        </p:txBody>
      </p:sp>
      <p:pic>
        <p:nvPicPr>
          <p:cNvPr id="6146" name="Picture 2" descr="https://encrypted-tbn1.gstatic.com/images?q=tbn:ANd9GcQ6VQlMQv1HYiNExokqBsXTw_a6GoEDwHTACw52cgb1EZ5bAk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717032"/>
            <a:ext cx="6779924" cy="27252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34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Ergenlik Dönemi</a:t>
            </a:r>
            <a:endParaRPr lang="tr-TR" dirty="0"/>
          </a:p>
        </p:txBody>
      </p:sp>
      <p:sp>
        <p:nvSpPr>
          <p:cNvPr id="3" name="İçerik Yer Tutucusu 2"/>
          <p:cNvSpPr>
            <a:spLocks noGrp="1"/>
          </p:cNvSpPr>
          <p:nvPr>
            <p:ph idx="1"/>
          </p:nvPr>
        </p:nvSpPr>
        <p:spPr/>
        <p:txBody>
          <a:bodyPr/>
          <a:lstStyle/>
          <a:p>
            <a:r>
              <a:rPr lang="tr-TR" dirty="0" smtClean="0"/>
              <a:t>Ergenlik dönemi, değişik açılardan ele alınıp incelenebilir. Yapılan çalışmalarda ergenliğe, fizyolojik gelişim, toplumsal etkiler, ekonomik kararlılık ya da duygusal gelişim gibi farklı boyutlardan yaklaşılmış ve fizyolojik olgunlaşmayı da içeren bir tanım olarak ele alınmıştır.</a:t>
            </a:r>
            <a:endParaRPr lang="tr-TR" dirty="0"/>
          </a:p>
        </p:txBody>
      </p:sp>
      <p:pic>
        <p:nvPicPr>
          <p:cNvPr id="7170" name="Picture 2" descr="http://mebk12.meb.gov.tr/meb_iys_dosyalar/68/01/324605/resimler/2013_03/13100858_ergenl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717032"/>
            <a:ext cx="4032447" cy="2775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923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Ergenlik Dönemi</a:t>
            </a:r>
          </a:p>
        </p:txBody>
      </p:sp>
      <p:sp>
        <p:nvSpPr>
          <p:cNvPr id="3" name="İçerik Yer Tutucusu 2"/>
          <p:cNvSpPr>
            <a:spLocks noGrp="1"/>
          </p:cNvSpPr>
          <p:nvPr>
            <p:ph idx="1"/>
          </p:nvPr>
        </p:nvSpPr>
        <p:spPr/>
        <p:txBody>
          <a:bodyPr/>
          <a:lstStyle/>
          <a:p>
            <a:r>
              <a:rPr lang="tr-TR" dirty="0" smtClean="0"/>
              <a:t>Ergenlik, bireyin gelişim süreci içerisinde çocukluk döneminin bitişiyle beraber sözü edilen dönemin başlangıcından fizyolojik olarak erişkinliğe ulaşıncaya kadar geçen bir gelişim dönemidir.</a:t>
            </a:r>
            <a:endParaRPr lang="tr-TR" dirty="0"/>
          </a:p>
        </p:txBody>
      </p:sp>
      <p:pic>
        <p:nvPicPr>
          <p:cNvPr id="8194" name="Picture 2" descr="http://assets.doktorsitesi.com/media/cache/articleView/uploads/makale/9687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501008"/>
            <a:ext cx="3613584" cy="24090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SUS\Desktop\KOCASİNAN REHBERLİK ARAŞTIRMA MERKEZİ\DİĞER\KOCASİNAN RAM LOGOSU-D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463126"/>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5450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2100</TotalTime>
  <Words>1500</Words>
  <Application>Microsoft Office PowerPoint</Application>
  <PresentationFormat>Ekran Gösterisi (4:3)</PresentationFormat>
  <Paragraphs>145</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Üst Düzey</vt:lpstr>
      <vt:lpstr>PowerPoint Sunusu</vt:lpstr>
      <vt:lpstr>SUNUM AKIŞI</vt:lpstr>
      <vt:lpstr>GELİŞİM NEDİR?</vt:lpstr>
      <vt:lpstr>GELİŞİM NEDİR?</vt:lpstr>
      <vt:lpstr>Gelişimin Temel İlkeleri</vt:lpstr>
      <vt:lpstr>Gelişimin Temel İlkeleri</vt:lpstr>
      <vt:lpstr>Gelişim Dönemleri</vt:lpstr>
      <vt:lpstr>Ergenlik Dönemi</vt:lpstr>
      <vt:lpstr>Ergenlik Dönemi</vt:lpstr>
      <vt:lpstr>Ergenlik Dönemi Yaş Sınırlamaları</vt:lpstr>
      <vt:lpstr>Ergenlik Dönemi</vt:lpstr>
      <vt:lpstr>Bilişsel Gelişim</vt:lpstr>
      <vt:lpstr>Biyolojik Gelişim</vt:lpstr>
      <vt:lpstr>Duygusal Gelişim</vt:lpstr>
      <vt:lpstr>Duygusal Gelişim</vt:lpstr>
      <vt:lpstr>Ahlaki Gelişim</vt:lpstr>
      <vt:lpstr>Ahlaki Gelişim</vt:lpstr>
      <vt:lpstr>Ahlaki Gelişim</vt:lpstr>
      <vt:lpstr>Ahlaki Gelişim</vt:lpstr>
      <vt:lpstr>Ahlaki Gelişim</vt:lpstr>
      <vt:lpstr>Ahlaki Gelişim</vt:lpstr>
      <vt:lpstr>Sosyal Gelişim</vt:lpstr>
      <vt:lpstr>Sosyal Gelişim</vt:lpstr>
      <vt:lpstr>Sosyal Gelişim</vt:lpstr>
      <vt:lpstr>Ergenliğe Özgü Bazı Özellikler</vt:lpstr>
      <vt:lpstr>Ergenliğe Özgü Bazı Özellikler</vt:lpstr>
      <vt:lpstr>Ergenliğe Özgü Bazı Özellikler</vt:lpstr>
      <vt:lpstr>Ergenliğe Özgü Bazı Özellikler</vt:lpstr>
      <vt:lpstr>Ergenliğe Özgü Bazı Özellikler</vt:lpstr>
      <vt:lpstr>Ergenlikte Kimlik Gelişimi</vt:lpstr>
      <vt:lpstr>Ergenlikte Kimlik Gelişimi</vt:lpstr>
      <vt:lpstr>Ergenlikte Kimlik Gelişimi</vt:lpstr>
      <vt:lpstr>Ergenlikte Kimlik Gelişimi</vt:lpstr>
      <vt:lpstr>Ergenlikte Kimlik Gelişimi</vt:lpstr>
      <vt:lpstr>Ergenlikte Kimlik Gelişimi</vt:lpstr>
      <vt:lpstr>Ergenlikte Kimlik Gelişimi</vt:lpstr>
      <vt:lpstr>Ergenlikte Arkadaşlık İlişkileri</vt:lpstr>
      <vt:lpstr>Ergenlikte Arkadaşlık İlişkileri</vt:lpstr>
      <vt:lpstr>Ergenlikte Arkadaşlık İlişkileri</vt:lpstr>
      <vt:lpstr>Ergenlikte Arkadaşlık İlişkileri</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KOCASİNAN REHBERLİK ve ARAŞTIRMA MERKEZİ</dc:title>
  <dc:creator>ASUS</dc:creator>
  <cp:lastModifiedBy>asus</cp:lastModifiedBy>
  <cp:revision>34</cp:revision>
  <dcterms:created xsi:type="dcterms:W3CDTF">2015-03-10T08:20:39Z</dcterms:created>
  <dcterms:modified xsi:type="dcterms:W3CDTF">2017-04-25T11:51:27Z</dcterms:modified>
</cp:coreProperties>
</file>